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58"/>
  </p:notesMasterIdLst>
  <p:sldIdLst>
    <p:sldId id="257" r:id="rId2"/>
    <p:sldId id="259" r:id="rId3"/>
    <p:sldId id="284" r:id="rId4"/>
    <p:sldId id="285" r:id="rId5"/>
    <p:sldId id="286" r:id="rId6"/>
    <p:sldId id="283" r:id="rId7"/>
    <p:sldId id="282" r:id="rId8"/>
    <p:sldId id="279" r:id="rId9"/>
    <p:sldId id="289" r:id="rId10"/>
    <p:sldId id="292" r:id="rId11"/>
    <p:sldId id="294" r:id="rId12"/>
    <p:sldId id="314" r:id="rId13"/>
    <p:sldId id="295" r:id="rId14"/>
    <p:sldId id="296" r:id="rId15"/>
    <p:sldId id="310" r:id="rId16"/>
    <p:sldId id="297" r:id="rId17"/>
    <p:sldId id="293" r:id="rId18"/>
    <p:sldId id="278" r:id="rId19"/>
    <p:sldId id="290" r:id="rId20"/>
    <p:sldId id="321" r:id="rId21"/>
    <p:sldId id="322" r:id="rId22"/>
    <p:sldId id="323" r:id="rId23"/>
    <p:sldId id="324" r:id="rId24"/>
    <p:sldId id="291" r:id="rId25"/>
    <p:sldId id="298" r:id="rId26"/>
    <p:sldId id="299" r:id="rId27"/>
    <p:sldId id="300" r:id="rId28"/>
    <p:sldId id="301" r:id="rId29"/>
    <p:sldId id="302" r:id="rId30"/>
    <p:sldId id="303" r:id="rId31"/>
    <p:sldId id="311" r:id="rId32"/>
    <p:sldId id="304" r:id="rId33"/>
    <p:sldId id="305" r:id="rId34"/>
    <p:sldId id="308" r:id="rId35"/>
    <p:sldId id="307" r:id="rId36"/>
    <p:sldId id="309" r:id="rId37"/>
    <p:sldId id="313" r:id="rId38"/>
    <p:sldId id="312" r:id="rId39"/>
    <p:sldId id="287" r:id="rId40"/>
    <p:sldId id="315" r:id="rId41"/>
    <p:sldId id="316" r:id="rId42"/>
    <p:sldId id="317" r:id="rId43"/>
    <p:sldId id="318" r:id="rId44"/>
    <p:sldId id="319" r:id="rId45"/>
    <p:sldId id="320" r:id="rId46"/>
    <p:sldId id="261" r:id="rId47"/>
    <p:sldId id="276" r:id="rId48"/>
    <p:sldId id="266" r:id="rId49"/>
    <p:sldId id="267" r:id="rId50"/>
    <p:sldId id="268" r:id="rId51"/>
    <p:sldId id="270" r:id="rId52"/>
    <p:sldId id="271" r:id="rId53"/>
    <p:sldId id="273" r:id="rId54"/>
    <p:sldId id="274" r:id="rId55"/>
    <p:sldId id="275" r:id="rId56"/>
    <p:sldId id="281" r:id="rId5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EAEAEA"/>
    <a:srgbClr val="FFFF99"/>
    <a:srgbClr val="FF0000"/>
    <a:srgbClr val="EAE7EE"/>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6" autoAdjust="0"/>
    <p:restoredTop sz="94679" autoAdjust="0"/>
  </p:normalViewPr>
  <p:slideViewPr>
    <p:cSldViewPr snapToGrid="0">
      <p:cViewPr varScale="1">
        <p:scale>
          <a:sx n="112" d="100"/>
          <a:sy n="112" d="100"/>
        </p:scale>
        <p:origin x="-78" y="-126"/>
      </p:cViewPr>
      <p:guideLst>
        <p:guide orient="horz" pos="2161"/>
        <p:guide orient="horz" pos="719"/>
        <p:guide orient="horz" pos="4051"/>
        <p:guide orient="horz" pos="816"/>
        <p:guide pos="2881"/>
        <p:guide pos="2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131" cy="464818"/>
          </a:xfrm>
          <a:prstGeom prst="rect">
            <a:avLst/>
          </a:prstGeom>
          <a:noFill/>
          <a:ln w="9525">
            <a:noFill/>
            <a:miter lim="800000"/>
            <a:headEnd/>
            <a:tailEnd/>
          </a:ln>
        </p:spPr>
        <p:txBody>
          <a:bodyPr vert="horz" wrap="square" lIns="93319" tIns="46660" rIns="93319" bIns="46660" numCol="1" anchor="t" anchorCtr="0" compatLnSpc="1">
            <a:prstTxWarp prst="textNoShape">
              <a:avLst/>
            </a:prstTxWarp>
          </a:bodyPr>
          <a:lstStyle>
            <a:lvl1pPr defTabSz="933159">
              <a:defRPr sz="1200"/>
            </a:lvl1pPr>
          </a:lstStyle>
          <a:p>
            <a:pPr>
              <a:defRPr/>
            </a:pPr>
            <a:endParaRPr lang="en-US"/>
          </a:p>
        </p:txBody>
      </p:sp>
      <p:sp>
        <p:nvSpPr>
          <p:cNvPr id="9219" name="Rectangle 3"/>
          <p:cNvSpPr>
            <a:spLocks noGrp="1" noChangeArrowheads="1"/>
          </p:cNvSpPr>
          <p:nvPr>
            <p:ph type="dt" idx="1"/>
          </p:nvPr>
        </p:nvSpPr>
        <p:spPr bwMode="auto">
          <a:xfrm>
            <a:off x="3978377" y="0"/>
            <a:ext cx="3043131" cy="464818"/>
          </a:xfrm>
          <a:prstGeom prst="rect">
            <a:avLst/>
          </a:prstGeom>
          <a:noFill/>
          <a:ln w="9525">
            <a:noFill/>
            <a:miter lim="800000"/>
            <a:headEnd/>
            <a:tailEnd/>
          </a:ln>
        </p:spPr>
        <p:txBody>
          <a:bodyPr vert="horz" wrap="square" lIns="93319" tIns="46660" rIns="93319" bIns="46660" numCol="1" anchor="t" anchorCtr="0" compatLnSpc="1">
            <a:prstTxWarp prst="textNoShape">
              <a:avLst/>
            </a:prstTxWarp>
          </a:bodyPr>
          <a:lstStyle>
            <a:lvl1pPr algn="r" defTabSz="933159">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2630" y="4422142"/>
            <a:ext cx="5617843" cy="4188140"/>
          </a:xfrm>
          <a:prstGeom prst="rect">
            <a:avLst/>
          </a:prstGeom>
          <a:noFill/>
          <a:ln w="9525">
            <a:noFill/>
            <a:miter lim="800000"/>
            <a:headEnd/>
            <a:tailEnd/>
          </a:ln>
        </p:spPr>
        <p:txBody>
          <a:bodyPr vert="horz" wrap="square" lIns="93319" tIns="46660" rIns="93319" bIns="466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42691"/>
            <a:ext cx="3043131" cy="464818"/>
          </a:xfrm>
          <a:prstGeom prst="rect">
            <a:avLst/>
          </a:prstGeom>
          <a:noFill/>
          <a:ln w="9525">
            <a:noFill/>
            <a:miter lim="800000"/>
            <a:headEnd/>
            <a:tailEnd/>
          </a:ln>
        </p:spPr>
        <p:txBody>
          <a:bodyPr vert="horz" wrap="square" lIns="93319" tIns="46660" rIns="93319" bIns="46660" numCol="1" anchor="b" anchorCtr="0" compatLnSpc="1">
            <a:prstTxWarp prst="textNoShape">
              <a:avLst/>
            </a:prstTxWarp>
          </a:bodyPr>
          <a:lstStyle>
            <a:lvl1pPr defTabSz="933159">
              <a:defRPr sz="1200"/>
            </a:lvl1pPr>
          </a:lstStyle>
          <a:p>
            <a:pPr>
              <a:defRPr/>
            </a:pPr>
            <a:endParaRPr lang="en-US"/>
          </a:p>
        </p:txBody>
      </p:sp>
      <p:sp>
        <p:nvSpPr>
          <p:cNvPr id="9223" name="Rectangle 7"/>
          <p:cNvSpPr>
            <a:spLocks noGrp="1" noChangeArrowheads="1"/>
          </p:cNvSpPr>
          <p:nvPr>
            <p:ph type="sldNum" sz="quarter" idx="5"/>
          </p:nvPr>
        </p:nvSpPr>
        <p:spPr bwMode="auto">
          <a:xfrm>
            <a:off x="3978377" y="8842691"/>
            <a:ext cx="3043131" cy="464818"/>
          </a:xfrm>
          <a:prstGeom prst="rect">
            <a:avLst/>
          </a:prstGeom>
          <a:noFill/>
          <a:ln w="9525">
            <a:noFill/>
            <a:miter lim="800000"/>
            <a:headEnd/>
            <a:tailEnd/>
          </a:ln>
        </p:spPr>
        <p:txBody>
          <a:bodyPr vert="horz" wrap="square" lIns="93319" tIns="46660" rIns="93319" bIns="46660" numCol="1" anchor="b" anchorCtr="0" compatLnSpc="1">
            <a:prstTxWarp prst="textNoShape">
              <a:avLst/>
            </a:prstTxWarp>
          </a:bodyPr>
          <a:lstStyle>
            <a:lvl1pPr algn="r" defTabSz="933159">
              <a:defRPr sz="1200"/>
            </a:lvl1pPr>
          </a:lstStyle>
          <a:p>
            <a:pPr>
              <a:defRPr/>
            </a:pPr>
            <a:fld id="{B0CB1822-E494-4D53-BFD3-44E5AC698B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10</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11</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12</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13</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14</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15</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16</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17</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C7795EF8-81B2-4DC9-BDFD-85FB70C249C1}" type="slidenum">
              <a:rPr lang="en-US" sz="1200"/>
              <a:pPr algn="r" defTabSz="933159"/>
              <a:t>18</a:t>
            </a:fld>
            <a:endParaRPr lang="en-US" sz="1200" dirty="0"/>
          </a:p>
        </p:txBody>
      </p:sp>
      <p:sp>
        <p:nvSpPr>
          <p:cNvPr id="12290" name="Rectangle 2"/>
          <p:cNvSpPr>
            <a:spLocks noGrp="1" noRot="1" noChangeAspect="1" noChangeArrowheads="1" noTextEdit="1"/>
          </p:cNvSpPr>
          <p:nvPr>
            <p:ph type="sldImg"/>
          </p:nvPr>
        </p:nvSpPr>
        <p:spPr>
          <a:xfrm>
            <a:off x="1185863" y="696913"/>
            <a:ext cx="4654550" cy="3490912"/>
          </a:xfrm>
          <a:ln/>
        </p:spPr>
      </p:sp>
      <p:sp>
        <p:nvSpPr>
          <p:cNvPr id="12291"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19</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F8A5FE4A-92AA-4FA8-85EC-A0983B8C41D5}" type="slidenum">
              <a:rPr lang="en-US" smtClean="0"/>
              <a:pPr/>
              <a:t>2</a:t>
            </a:fld>
            <a:endParaRPr lang="en-US" smtClean="0"/>
          </a:p>
        </p:txBody>
      </p:sp>
      <p:sp>
        <p:nvSpPr>
          <p:cNvPr id="10242" name="Rectangle 2"/>
          <p:cNvSpPr>
            <a:spLocks noGrp="1" noRot="1" noChangeAspect="1" noChangeArrowheads="1" noTextEdit="1"/>
          </p:cNvSpPr>
          <p:nvPr>
            <p:ph type="sldImg"/>
          </p:nvPr>
        </p:nvSpPr>
        <p:spPr>
          <a:xfrm>
            <a:off x="1185863" y="696913"/>
            <a:ext cx="4654550" cy="3490912"/>
          </a:xfrm>
          <a:ln/>
        </p:spPr>
      </p:sp>
      <p:sp>
        <p:nvSpPr>
          <p:cNvPr id="10243"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20</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21</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22</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23</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25</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26</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27</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28</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29</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30</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FCBFA4FB-261B-4E82-B1E0-17018C931504}" type="slidenum">
              <a:rPr lang="en-US" sz="1200"/>
              <a:pPr algn="r" defTabSz="933159"/>
              <a:t>3</a:t>
            </a:fld>
            <a:endParaRPr lang="en-US" sz="1200" dirty="0"/>
          </a:p>
        </p:txBody>
      </p:sp>
      <p:sp>
        <p:nvSpPr>
          <p:cNvPr id="14338" name="Rectangle 2"/>
          <p:cNvSpPr>
            <a:spLocks noGrp="1" noRot="1" noChangeAspect="1" noChangeArrowheads="1" noTextEdit="1"/>
          </p:cNvSpPr>
          <p:nvPr>
            <p:ph type="sldImg"/>
          </p:nvPr>
        </p:nvSpPr>
        <p:spPr>
          <a:xfrm>
            <a:off x="1185863" y="696913"/>
            <a:ext cx="4654550" cy="3490912"/>
          </a:xfrm>
          <a:ln/>
        </p:spPr>
      </p:sp>
      <p:sp>
        <p:nvSpPr>
          <p:cNvPr id="14339"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31</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32</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33</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34</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35</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36</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37</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38</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0D8DC9E-9807-476C-9F5A-F003FCC3343A}" type="slidenum">
              <a:rPr lang="en-US" smtClean="0"/>
              <a:pPr/>
              <a:t>46</a:t>
            </a:fld>
            <a:endParaRPr lang="en-US" smtClean="0"/>
          </a:p>
        </p:txBody>
      </p:sp>
      <p:sp>
        <p:nvSpPr>
          <p:cNvPr id="22530" name="Rectangle 2"/>
          <p:cNvSpPr>
            <a:spLocks noGrp="1" noRot="1" noChangeAspect="1" noChangeArrowheads="1" noTextEdit="1"/>
          </p:cNvSpPr>
          <p:nvPr>
            <p:ph type="sldImg"/>
          </p:nvPr>
        </p:nvSpPr>
        <p:spPr>
          <a:xfrm>
            <a:off x="1185863" y="696913"/>
            <a:ext cx="4654550" cy="3490912"/>
          </a:xfrm>
          <a:ln/>
        </p:spPr>
      </p:sp>
      <p:sp>
        <p:nvSpPr>
          <p:cNvPr id="22531"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4FDA28F3-8DD0-4F70-A533-F50A147189AE}" type="slidenum">
              <a:rPr lang="en-US" smtClean="0"/>
              <a:pPr/>
              <a:t>47</a:t>
            </a:fld>
            <a:endParaRPr lang="en-US" smtClean="0"/>
          </a:p>
        </p:txBody>
      </p:sp>
      <p:sp>
        <p:nvSpPr>
          <p:cNvPr id="28674" name="Rectangle 2"/>
          <p:cNvSpPr>
            <a:spLocks noGrp="1" noRot="1" noChangeAspect="1" noChangeArrowheads="1" noTextEdit="1"/>
          </p:cNvSpPr>
          <p:nvPr>
            <p:ph type="sldImg"/>
          </p:nvPr>
        </p:nvSpPr>
        <p:spPr>
          <a:xfrm>
            <a:off x="1185863" y="696913"/>
            <a:ext cx="4654550" cy="3490912"/>
          </a:xfrm>
          <a:ln/>
        </p:spPr>
      </p:sp>
      <p:sp>
        <p:nvSpPr>
          <p:cNvPr id="2867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FCBFA4FB-261B-4E82-B1E0-17018C931504}" type="slidenum">
              <a:rPr lang="en-US" sz="1200"/>
              <a:pPr algn="r" defTabSz="933159"/>
              <a:t>4</a:t>
            </a:fld>
            <a:endParaRPr lang="en-US" sz="1200" dirty="0"/>
          </a:p>
        </p:txBody>
      </p:sp>
      <p:sp>
        <p:nvSpPr>
          <p:cNvPr id="14338" name="Rectangle 2"/>
          <p:cNvSpPr>
            <a:spLocks noGrp="1" noRot="1" noChangeAspect="1" noChangeArrowheads="1" noTextEdit="1"/>
          </p:cNvSpPr>
          <p:nvPr>
            <p:ph type="sldImg"/>
          </p:nvPr>
        </p:nvSpPr>
        <p:spPr>
          <a:xfrm>
            <a:off x="1185863" y="696913"/>
            <a:ext cx="4654550" cy="3490912"/>
          </a:xfrm>
          <a:ln/>
        </p:spPr>
      </p:sp>
      <p:sp>
        <p:nvSpPr>
          <p:cNvPr id="14339"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67FC9666-32AE-4BA3-9EBB-FBF15AD1A6CE}" type="slidenum">
              <a:rPr lang="en-US" smtClean="0"/>
              <a:pPr/>
              <a:t>48</a:t>
            </a:fld>
            <a:endParaRPr lang="en-US" smtClean="0"/>
          </a:p>
        </p:txBody>
      </p:sp>
      <p:sp>
        <p:nvSpPr>
          <p:cNvPr id="30722" name="Rectangle 2"/>
          <p:cNvSpPr>
            <a:spLocks noGrp="1" noRot="1" noChangeAspect="1" noChangeArrowheads="1" noTextEdit="1"/>
          </p:cNvSpPr>
          <p:nvPr>
            <p:ph type="sldImg"/>
          </p:nvPr>
        </p:nvSpPr>
        <p:spPr>
          <a:xfrm>
            <a:off x="1185863" y="696913"/>
            <a:ext cx="4654550" cy="3490912"/>
          </a:xfrm>
          <a:ln/>
        </p:spPr>
      </p:sp>
      <p:sp>
        <p:nvSpPr>
          <p:cNvPr id="30723"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09DCA52E-8C12-4B51-B341-A61F0903E39B}" type="slidenum">
              <a:rPr lang="en-US" smtClean="0"/>
              <a:pPr/>
              <a:t>49</a:t>
            </a:fld>
            <a:endParaRPr lang="en-US" smtClean="0"/>
          </a:p>
        </p:txBody>
      </p:sp>
      <p:sp>
        <p:nvSpPr>
          <p:cNvPr id="32770" name="Rectangle 2"/>
          <p:cNvSpPr>
            <a:spLocks noGrp="1" noRot="1" noChangeAspect="1" noChangeArrowheads="1" noTextEdit="1"/>
          </p:cNvSpPr>
          <p:nvPr>
            <p:ph type="sldImg"/>
          </p:nvPr>
        </p:nvSpPr>
        <p:spPr>
          <a:xfrm>
            <a:off x="1185863" y="696913"/>
            <a:ext cx="4654550" cy="3490912"/>
          </a:xfrm>
          <a:ln/>
        </p:spPr>
      </p:sp>
      <p:sp>
        <p:nvSpPr>
          <p:cNvPr id="32771"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1E54185-944B-4183-AA16-2BFF8A77697D}" type="slidenum">
              <a:rPr lang="en-US" smtClean="0"/>
              <a:pPr/>
              <a:t>50</a:t>
            </a:fld>
            <a:endParaRPr lang="en-US" smtClean="0"/>
          </a:p>
        </p:txBody>
      </p:sp>
      <p:sp>
        <p:nvSpPr>
          <p:cNvPr id="34818" name="Rectangle 2"/>
          <p:cNvSpPr>
            <a:spLocks noGrp="1" noRot="1" noChangeAspect="1" noChangeArrowheads="1" noTextEdit="1"/>
          </p:cNvSpPr>
          <p:nvPr>
            <p:ph type="sldImg"/>
          </p:nvPr>
        </p:nvSpPr>
        <p:spPr>
          <a:xfrm>
            <a:off x="1185863" y="696913"/>
            <a:ext cx="4654550" cy="3490912"/>
          </a:xfrm>
          <a:ln/>
        </p:spPr>
      </p:sp>
      <p:sp>
        <p:nvSpPr>
          <p:cNvPr id="34819"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2100D452-A9DF-43AE-85BF-8A81A04A1A03}" type="slidenum">
              <a:rPr lang="en-US" smtClean="0"/>
              <a:pPr/>
              <a:t>51</a:t>
            </a:fld>
            <a:endParaRPr lang="en-US" smtClean="0"/>
          </a:p>
        </p:txBody>
      </p:sp>
      <p:sp>
        <p:nvSpPr>
          <p:cNvPr id="36866" name="Rectangle 2"/>
          <p:cNvSpPr>
            <a:spLocks noGrp="1" noRot="1" noChangeAspect="1" noChangeArrowheads="1" noTextEdit="1"/>
          </p:cNvSpPr>
          <p:nvPr>
            <p:ph type="sldImg"/>
          </p:nvPr>
        </p:nvSpPr>
        <p:spPr>
          <a:xfrm>
            <a:off x="1185863" y="696913"/>
            <a:ext cx="4654550" cy="3490912"/>
          </a:xfrm>
          <a:ln/>
        </p:spPr>
      </p:sp>
      <p:sp>
        <p:nvSpPr>
          <p:cNvPr id="36867"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72D25DD8-A53F-4170-A52A-77E7EF4705FE}" type="slidenum">
              <a:rPr lang="en-US" smtClean="0"/>
              <a:pPr/>
              <a:t>52</a:t>
            </a:fld>
            <a:endParaRPr lang="en-US" smtClean="0"/>
          </a:p>
        </p:txBody>
      </p:sp>
      <p:sp>
        <p:nvSpPr>
          <p:cNvPr id="38914" name="Rectangle 2"/>
          <p:cNvSpPr>
            <a:spLocks noGrp="1" noRot="1" noChangeAspect="1" noChangeArrowheads="1" noTextEdit="1"/>
          </p:cNvSpPr>
          <p:nvPr>
            <p:ph type="sldImg"/>
          </p:nvPr>
        </p:nvSpPr>
        <p:spPr>
          <a:xfrm>
            <a:off x="1185863" y="696913"/>
            <a:ext cx="4654550" cy="3490912"/>
          </a:xfrm>
          <a:ln/>
        </p:spPr>
      </p:sp>
      <p:sp>
        <p:nvSpPr>
          <p:cNvPr id="3891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13725A6-B132-4A38-9C04-1772C6891BB5}" type="slidenum">
              <a:rPr lang="en-US" smtClean="0"/>
              <a:pPr/>
              <a:t>53</a:t>
            </a:fld>
            <a:endParaRPr lang="en-US" smtClean="0"/>
          </a:p>
        </p:txBody>
      </p:sp>
      <p:sp>
        <p:nvSpPr>
          <p:cNvPr id="43010" name="Rectangle 2"/>
          <p:cNvSpPr>
            <a:spLocks noGrp="1" noRot="1" noChangeAspect="1" noChangeArrowheads="1" noTextEdit="1"/>
          </p:cNvSpPr>
          <p:nvPr>
            <p:ph type="sldImg"/>
          </p:nvPr>
        </p:nvSpPr>
        <p:spPr>
          <a:xfrm>
            <a:off x="1185863" y="696913"/>
            <a:ext cx="4654550" cy="3490912"/>
          </a:xfrm>
          <a:ln/>
        </p:spPr>
      </p:sp>
      <p:sp>
        <p:nvSpPr>
          <p:cNvPr id="43011"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F4DFBFD-FC7E-479D-A7A3-04C859C45285}" type="slidenum">
              <a:rPr lang="en-US" smtClean="0"/>
              <a:pPr/>
              <a:t>54</a:t>
            </a:fld>
            <a:endParaRPr lang="en-US" smtClean="0"/>
          </a:p>
        </p:txBody>
      </p:sp>
      <p:sp>
        <p:nvSpPr>
          <p:cNvPr id="45058" name="Rectangle 2"/>
          <p:cNvSpPr>
            <a:spLocks noGrp="1" noRot="1" noChangeAspect="1" noChangeArrowheads="1" noTextEdit="1"/>
          </p:cNvSpPr>
          <p:nvPr>
            <p:ph type="sldImg"/>
          </p:nvPr>
        </p:nvSpPr>
        <p:spPr>
          <a:xfrm>
            <a:off x="1185863" y="696913"/>
            <a:ext cx="4654550" cy="3490912"/>
          </a:xfrm>
          <a:ln/>
        </p:spPr>
      </p:sp>
      <p:sp>
        <p:nvSpPr>
          <p:cNvPr id="45059"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D7D5935-4698-4BFE-BAAE-C3FD196B9C40}" type="slidenum">
              <a:rPr lang="en-US" smtClean="0"/>
              <a:pPr/>
              <a:t>55</a:t>
            </a:fld>
            <a:endParaRPr lang="en-US" smtClean="0"/>
          </a:p>
        </p:txBody>
      </p:sp>
      <p:sp>
        <p:nvSpPr>
          <p:cNvPr id="47106" name="Rectangle 2"/>
          <p:cNvSpPr>
            <a:spLocks noGrp="1" noRot="1" noChangeAspect="1" noChangeArrowheads="1" noTextEdit="1"/>
          </p:cNvSpPr>
          <p:nvPr>
            <p:ph type="sldImg"/>
          </p:nvPr>
        </p:nvSpPr>
        <p:spPr>
          <a:xfrm>
            <a:off x="1185863" y="696913"/>
            <a:ext cx="4654550" cy="3490912"/>
          </a:xfrm>
          <a:ln/>
        </p:spPr>
      </p:sp>
      <p:sp>
        <p:nvSpPr>
          <p:cNvPr id="47107"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FCBFA4FB-261B-4E82-B1E0-17018C931504}" type="slidenum">
              <a:rPr lang="en-US" sz="1200"/>
              <a:pPr algn="r" defTabSz="933159"/>
              <a:t>5</a:t>
            </a:fld>
            <a:endParaRPr lang="en-US" sz="1200" dirty="0"/>
          </a:p>
        </p:txBody>
      </p:sp>
      <p:sp>
        <p:nvSpPr>
          <p:cNvPr id="14338" name="Rectangle 2"/>
          <p:cNvSpPr>
            <a:spLocks noGrp="1" noRot="1" noChangeAspect="1" noChangeArrowheads="1" noTextEdit="1"/>
          </p:cNvSpPr>
          <p:nvPr>
            <p:ph type="sldImg"/>
          </p:nvPr>
        </p:nvSpPr>
        <p:spPr>
          <a:xfrm>
            <a:off x="1185863" y="696913"/>
            <a:ext cx="4654550" cy="3490912"/>
          </a:xfrm>
          <a:ln/>
        </p:spPr>
      </p:sp>
      <p:sp>
        <p:nvSpPr>
          <p:cNvPr id="14339"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29C7430F-7321-4D98-9214-041D6B7274AF}" type="slidenum">
              <a:rPr lang="en-US" sz="1200"/>
              <a:pPr algn="r" defTabSz="933159"/>
              <a:t>6</a:t>
            </a:fld>
            <a:endParaRPr lang="en-US" sz="1200" dirty="0"/>
          </a:p>
        </p:txBody>
      </p:sp>
      <p:sp>
        <p:nvSpPr>
          <p:cNvPr id="16386" name="Rectangle 2"/>
          <p:cNvSpPr>
            <a:spLocks noGrp="1" noRot="1" noChangeAspect="1" noChangeArrowheads="1" noTextEdit="1"/>
          </p:cNvSpPr>
          <p:nvPr>
            <p:ph type="sldImg"/>
          </p:nvPr>
        </p:nvSpPr>
        <p:spPr>
          <a:xfrm>
            <a:off x="1185863" y="696913"/>
            <a:ext cx="4654550" cy="3490912"/>
          </a:xfrm>
          <a:ln/>
        </p:spPr>
      </p:sp>
      <p:sp>
        <p:nvSpPr>
          <p:cNvPr id="16387"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FCBFA4FB-261B-4E82-B1E0-17018C931504}" type="slidenum">
              <a:rPr lang="en-US" sz="1200"/>
              <a:pPr algn="r" defTabSz="933159"/>
              <a:t>7</a:t>
            </a:fld>
            <a:endParaRPr lang="en-US" sz="1200" dirty="0"/>
          </a:p>
        </p:txBody>
      </p:sp>
      <p:sp>
        <p:nvSpPr>
          <p:cNvPr id="14338" name="Rectangle 2"/>
          <p:cNvSpPr>
            <a:spLocks noGrp="1" noRot="1" noChangeAspect="1" noChangeArrowheads="1" noTextEdit="1"/>
          </p:cNvSpPr>
          <p:nvPr>
            <p:ph type="sldImg"/>
          </p:nvPr>
        </p:nvSpPr>
        <p:spPr>
          <a:xfrm>
            <a:off x="1185863" y="696913"/>
            <a:ext cx="4654550" cy="3490912"/>
          </a:xfrm>
          <a:ln/>
        </p:spPr>
      </p:sp>
      <p:sp>
        <p:nvSpPr>
          <p:cNvPr id="14339"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8</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8377" y="8842691"/>
            <a:ext cx="3043131" cy="464818"/>
          </a:xfrm>
          <a:prstGeom prst="rect">
            <a:avLst/>
          </a:prstGeom>
          <a:noFill/>
          <a:ln w="9525">
            <a:noFill/>
            <a:miter lim="800000"/>
            <a:headEnd/>
            <a:tailEnd/>
          </a:ln>
        </p:spPr>
        <p:txBody>
          <a:bodyPr lIns="93319" tIns="46660" rIns="93319" bIns="46660" anchor="b"/>
          <a:lstStyle/>
          <a:p>
            <a:pPr algn="r" defTabSz="933159"/>
            <a:fld id="{4EC7BAA8-5862-4310-A491-2F05E9F6769D}" type="slidenum">
              <a:rPr lang="en-US" sz="1200"/>
              <a:pPr algn="r" defTabSz="933159"/>
              <a:t>9</a:t>
            </a:fld>
            <a:endParaRPr lang="en-US" sz="1200" dirty="0"/>
          </a:p>
        </p:txBody>
      </p:sp>
      <p:sp>
        <p:nvSpPr>
          <p:cNvPr id="18434" name="Rectangle 2"/>
          <p:cNvSpPr>
            <a:spLocks noGrp="1" noRot="1" noChangeAspect="1" noChangeArrowheads="1" noTextEdit="1"/>
          </p:cNvSpPr>
          <p:nvPr>
            <p:ph type="sldImg"/>
          </p:nvPr>
        </p:nvSpPr>
        <p:spPr>
          <a:xfrm>
            <a:off x="1185863" y="696913"/>
            <a:ext cx="4654550" cy="3490912"/>
          </a:xfrm>
          <a:ln/>
        </p:spPr>
      </p:sp>
      <p:sp>
        <p:nvSpPr>
          <p:cNvPr id="18435" name="Rectangle 3"/>
          <p:cNvSpPr>
            <a:spLocks noGrp="1" noChangeArrowheads="1"/>
          </p:cNvSpPr>
          <p:nvPr>
            <p:ph type="body" idx="1"/>
          </p:nvPr>
        </p:nvSpPr>
        <p:spPr>
          <a:xfrm>
            <a:off x="702630" y="4422141"/>
            <a:ext cx="5617843" cy="4189732"/>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EO&amp;T_RT"/>
          <p:cNvPicPr>
            <a:picLocks noChangeAspect="1" noChangeArrowheads="1"/>
          </p:cNvPicPr>
          <p:nvPr/>
        </p:nvPicPr>
        <p:blipFill>
          <a:blip r:embed="rId2" cstate="print"/>
          <a:srcRect/>
          <a:stretch>
            <a:fillRect/>
          </a:stretch>
        </p:blipFill>
        <p:spPr bwMode="auto">
          <a:xfrm>
            <a:off x="0" y="0"/>
            <a:ext cx="9145588" cy="1828800"/>
          </a:xfrm>
          <a:prstGeom prst="rect">
            <a:avLst/>
          </a:prstGeom>
          <a:noFill/>
          <a:ln w="9525">
            <a:noFill/>
            <a:miter lim="800000"/>
            <a:headEnd/>
            <a:tailEnd/>
          </a:ln>
        </p:spPr>
      </p:pic>
      <p:pic>
        <p:nvPicPr>
          <p:cNvPr id="6" name="Picture 12" descr="EO&amp;T_RT"/>
          <p:cNvPicPr>
            <a:picLocks noChangeAspect="1" noChangeArrowheads="1"/>
          </p:cNvPicPr>
          <p:nvPr userDrawn="1"/>
        </p:nvPicPr>
        <p:blipFill>
          <a:blip r:embed="rId2" cstate="print"/>
          <a:srcRect/>
          <a:stretch>
            <a:fillRect/>
          </a:stretch>
        </p:blipFill>
        <p:spPr bwMode="auto">
          <a:xfrm>
            <a:off x="0" y="0"/>
            <a:ext cx="9145588" cy="1828800"/>
          </a:xfrm>
          <a:prstGeom prst="rect">
            <a:avLst/>
          </a:prstGeom>
          <a:noFill/>
          <a:ln w="9525">
            <a:noFill/>
            <a:miter lim="800000"/>
            <a:headEnd/>
            <a:tailEnd/>
          </a:ln>
        </p:spPr>
      </p:pic>
      <p:sp>
        <p:nvSpPr>
          <p:cNvPr id="4105" name="Rectangle 9"/>
          <p:cNvSpPr>
            <a:spLocks noGrp="1" noChangeArrowheads="1"/>
          </p:cNvSpPr>
          <p:nvPr>
            <p:ph type="ctrTitle"/>
          </p:nvPr>
        </p:nvSpPr>
        <p:spPr>
          <a:xfrm>
            <a:off x="438912" y="2286000"/>
            <a:ext cx="8247888" cy="1495794"/>
          </a:xfrm>
        </p:spPr>
        <p:txBody>
          <a:bodyPr anchor="t"/>
          <a:lstStyle>
            <a:lvl1pPr>
              <a:defRPr sz="5400">
                <a:solidFill>
                  <a:schemeClr val="tx2"/>
                </a:solidFill>
              </a:defRPr>
            </a:lvl1pPr>
          </a:lstStyle>
          <a:p>
            <a:r>
              <a:rPr lang="en-US" smtClean="0"/>
              <a:t>Click to edit Master title style</a:t>
            </a:r>
            <a:endParaRPr lang="en-US" dirty="0"/>
          </a:p>
        </p:txBody>
      </p:sp>
      <p:sp>
        <p:nvSpPr>
          <p:cNvPr id="4106" name="Rectangle 10"/>
          <p:cNvSpPr>
            <a:spLocks noGrp="1" noChangeArrowheads="1"/>
          </p:cNvSpPr>
          <p:nvPr>
            <p:ph type="subTitle" idx="1"/>
          </p:nvPr>
        </p:nvSpPr>
        <p:spPr>
          <a:xfrm>
            <a:off x="438912" y="4572000"/>
            <a:ext cx="8247888" cy="304699"/>
          </a:xfrm>
        </p:spPr>
        <p:txBody>
          <a:bodyPr/>
          <a:lstStyle>
            <a:lvl1pPr marL="0" indent="0">
              <a:spcBef>
                <a:spcPct val="0"/>
              </a:spcBef>
              <a:buFont typeface="Wingdings" pitchFamily="2" charset="2"/>
              <a:buNone/>
              <a:defRPr b="0">
                <a:solidFill>
                  <a:schemeClr val="tx1"/>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12763" indent="-22225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629DCADA-5FDD-499B-AA43-56AFCC383AC5}" type="slidenum">
              <a:rPr lang="en-US"/>
              <a:pPr>
                <a:defRPr/>
              </a:pPr>
              <a:t>‹#›</a:t>
            </a:fld>
            <a:endParaRPr lang="en-US"/>
          </a:p>
        </p:txBody>
      </p:sp>
      <p:sp>
        <p:nvSpPr>
          <p:cNvPr id="5" name="Rectangle 4"/>
          <p:cNvSpPr/>
          <p:nvPr userDrawn="1"/>
        </p:nvSpPr>
        <p:spPr>
          <a:xfrm>
            <a:off x="0" y="936702"/>
            <a:ext cx="9144000" cy="100361"/>
          </a:xfrm>
          <a:prstGeom prst="rect">
            <a:avLst/>
          </a:prstGeom>
          <a:solidFill>
            <a:srgbClr val="A5A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1AC1BB9A-1067-47F5-A3CB-B74337BB0834}" type="slidenum">
              <a:rPr lang="en-US"/>
              <a:pPr>
                <a:defRPr/>
              </a:pPr>
              <a:t>‹#›</a:t>
            </a:fld>
            <a:endParaRPr lang="en-US"/>
          </a:p>
        </p:txBody>
      </p:sp>
      <p:sp>
        <p:nvSpPr>
          <p:cNvPr id="3" name="Rectangle 2"/>
          <p:cNvSpPr/>
          <p:nvPr userDrawn="1"/>
        </p:nvSpPr>
        <p:spPr>
          <a:xfrm>
            <a:off x="0" y="936702"/>
            <a:ext cx="9144000" cy="100361"/>
          </a:xfrm>
          <a:prstGeom prst="rect">
            <a:avLst/>
          </a:prstGeom>
          <a:solidFill>
            <a:srgbClr val="A5A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4338" y="354013"/>
            <a:ext cx="8301037" cy="43815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414338" y="1295400"/>
            <a:ext cx="8301037" cy="16224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ChangeArrowheads="1"/>
          </p:cNvSpPr>
          <p:nvPr/>
        </p:nvSpPr>
        <p:spPr bwMode="auto">
          <a:xfrm>
            <a:off x="0" y="865188"/>
            <a:ext cx="9144000" cy="284162"/>
          </a:xfrm>
          <a:prstGeom prst="rect">
            <a:avLst/>
          </a:prstGeom>
          <a:solidFill>
            <a:srgbClr val="A5ACB0"/>
          </a:solidFill>
          <a:ln w="9525">
            <a:noFill/>
            <a:miter lim="800000"/>
            <a:headEnd type="none" w="sm" len="sm"/>
            <a:tailEnd type="none" w="sm" len="sm"/>
          </a:ln>
          <a:effectLst/>
        </p:spPr>
        <p:txBody>
          <a:bodyPr wrap="none" lIns="432000" tIns="0" rIns="0" bIns="0" anchor="ctr"/>
          <a:lstStyle/>
          <a:p>
            <a:pPr defTabSz="820738" eaLnBrk="0" hangingPunct="0">
              <a:defRPr/>
            </a:pPr>
            <a:r>
              <a:rPr lang="en-US" sz="1200">
                <a:solidFill>
                  <a:srgbClr val="FFFFFF"/>
                </a:solidFill>
              </a:rPr>
              <a:t>Engineering, Operations &amp; Technology | </a:t>
            </a:r>
            <a:r>
              <a:rPr lang="en-US" sz="1200" b="1">
                <a:solidFill>
                  <a:srgbClr val="FFFFFF"/>
                </a:solidFill>
              </a:rPr>
              <a:t>Boeing Research &amp; Technology</a:t>
            </a:r>
          </a:p>
        </p:txBody>
      </p:sp>
      <p:sp>
        <p:nvSpPr>
          <p:cNvPr id="3079" name="Rectangle 7"/>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1400" b="1"/>
            </a:lvl1pPr>
          </a:lstStyle>
          <a:p>
            <a:pPr>
              <a:defRPr/>
            </a:pPr>
            <a:fld id="{6947225C-2A39-4CC5-94BB-4597FB6EC4E5}" type="slidenum">
              <a:rPr lang="en-US"/>
              <a:pPr>
                <a:defRPr/>
              </a:pPr>
              <a:t>‹#›</a:t>
            </a:fld>
            <a:endParaRPr lang="en-US"/>
          </a:p>
        </p:txBody>
      </p:sp>
      <p:sp>
        <p:nvSpPr>
          <p:cNvPr id="7" name="Text Box 11"/>
          <p:cNvSpPr txBox="1">
            <a:spLocks noChangeArrowheads="1"/>
          </p:cNvSpPr>
          <p:nvPr/>
        </p:nvSpPr>
        <p:spPr bwMode="auto">
          <a:xfrm>
            <a:off x="4572000" y="850900"/>
            <a:ext cx="4572000" cy="276225"/>
          </a:xfrm>
          <a:prstGeom prst="rect">
            <a:avLst/>
          </a:prstGeom>
          <a:noFill/>
          <a:ln w="9525">
            <a:noFill/>
            <a:miter lim="800000"/>
            <a:headEnd type="none" w="sm" len="sm"/>
            <a:tailEnd type="none" w="sm" len="sm"/>
          </a:ln>
          <a:effectLst/>
        </p:spPr>
        <p:txBody>
          <a:bodyPr lIns="457200" rIns="457200">
            <a:spAutoFit/>
          </a:bodyPr>
          <a:lstStyle/>
          <a:p>
            <a:pPr algn="r" eaLnBrk="0" hangingPunct="0">
              <a:spcBef>
                <a:spcPct val="50000"/>
              </a:spcBef>
              <a:defRPr/>
            </a:pPr>
            <a:r>
              <a:rPr lang="en-US" sz="1200" b="1" dirty="0">
                <a:solidFill>
                  <a:schemeClr val="bg1"/>
                </a:solidFill>
              </a:rPr>
              <a:t>Flight and Systems Technologies (FaST) </a:t>
            </a:r>
          </a:p>
        </p:txBody>
      </p:sp>
    </p:spTree>
  </p:cSld>
  <p:clrMap bg1="lt1" tx1="dk1" bg2="lt2" tx2="dk2" accent1="accent1" accent2="accent2" accent3="accent3" accent4="accent4" accent5="accent5" accent6="accent6" hlink="hlink" folHlink="folHlink"/>
  <p:sldLayoutIdLst>
    <p:sldLayoutId id="2147483662" r:id="rId1"/>
    <p:sldLayoutId id="2147483659" r:id="rId2"/>
    <p:sldLayoutId id="2147483661" r:id="rId3"/>
  </p:sldLayoutIdLst>
  <p:timing>
    <p:tnLst>
      <p:par>
        <p:cTn id="1" dur="indefinite" restart="never" nodeType="tmRoot"/>
      </p:par>
    </p:tnLst>
  </p:timing>
  <p:hf hdr="0" ftr="0" dt="0"/>
  <p:txStyles>
    <p:titleStyle>
      <a:lvl1pPr algn="l" defTabSz="1020763"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1020763" rtl="0" eaLnBrk="0" fontAlgn="base" hangingPunct="0">
        <a:lnSpc>
          <a:spcPct val="90000"/>
        </a:lnSpc>
        <a:spcBef>
          <a:spcPct val="0"/>
        </a:spcBef>
        <a:spcAft>
          <a:spcPct val="0"/>
        </a:spcAft>
        <a:defRPr sz="3200" b="1">
          <a:solidFill>
            <a:schemeClr val="tx2"/>
          </a:solidFill>
          <a:latin typeface="Arial" charset="0"/>
        </a:defRPr>
      </a:lvl2pPr>
      <a:lvl3pPr algn="l" defTabSz="1020763" rtl="0" eaLnBrk="0" fontAlgn="base" hangingPunct="0">
        <a:lnSpc>
          <a:spcPct val="90000"/>
        </a:lnSpc>
        <a:spcBef>
          <a:spcPct val="0"/>
        </a:spcBef>
        <a:spcAft>
          <a:spcPct val="0"/>
        </a:spcAft>
        <a:defRPr sz="3200" b="1">
          <a:solidFill>
            <a:schemeClr val="tx2"/>
          </a:solidFill>
          <a:latin typeface="Arial" charset="0"/>
        </a:defRPr>
      </a:lvl3pPr>
      <a:lvl4pPr algn="l" defTabSz="1020763" rtl="0" eaLnBrk="0" fontAlgn="base" hangingPunct="0">
        <a:lnSpc>
          <a:spcPct val="90000"/>
        </a:lnSpc>
        <a:spcBef>
          <a:spcPct val="0"/>
        </a:spcBef>
        <a:spcAft>
          <a:spcPct val="0"/>
        </a:spcAft>
        <a:defRPr sz="3200" b="1">
          <a:solidFill>
            <a:schemeClr val="tx2"/>
          </a:solidFill>
          <a:latin typeface="Arial" charset="0"/>
        </a:defRPr>
      </a:lvl4pPr>
      <a:lvl5pPr algn="l" defTabSz="1020763" rtl="0" eaLnBrk="0" fontAlgn="base" hangingPunct="0">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bg1"/>
          </a:solidFill>
          <a:latin typeface="Arial" charset="0"/>
        </a:defRPr>
      </a:lvl6pPr>
      <a:lvl7pPr marL="914400" algn="l" defTabSz="1020763" rtl="0" eaLnBrk="1" fontAlgn="base" hangingPunct="1">
        <a:lnSpc>
          <a:spcPct val="90000"/>
        </a:lnSpc>
        <a:spcBef>
          <a:spcPct val="0"/>
        </a:spcBef>
        <a:spcAft>
          <a:spcPct val="0"/>
        </a:spcAft>
        <a:defRPr sz="3200" b="1">
          <a:solidFill>
            <a:schemeClr val="bg1"/>
          </a:solidFill>
          <a:latin typeface="Arial" charset="0"/>
        </a:defRPr>
      </a:lvl7pPr>
      <a:lvl8pPr marL="1371600" algn="l" defTabSz="1020763" rtl="0" eaLnBrk="1" fontAlgn="base" hangingPunct="1">
        <a:lnSpc>
          <a:spcPct val="90000"/>
        </a:lnSpc>
        <a:spcBef>
          <a:spcPct val="0"/>
        </a:spcBef>
        <a:spcAft>
          <a:spcPct val="0"/>
        </a:spcAft>
        <a:defRPr sz="3200" b="1">
          <a:solidFill>
            <a:schemeClr val="bg1"/>
          </a:solidFill>
          <a:latin typeface="Arial" charset="0"/>
        </a:defRPr>
      </a:lvl8pPr>
      <a:lvl9pPr marL="1828800" algn="l" defTabSz="1020763" rtl="0" eaLnBrk="1" fontAlgn="base" hangingPunct="1">
        <a:lnSpc>
          <a:spcPct val="90000"/>
        </a:lnSpc>
        <a:spcBef>
          <a:spcPct val="0"/>
        </a:spcBef>
        <a:spcAft>
          <a:spcPct val="0"/>
        </a:spcAft>
        <a:defRPr sz="3200" b="1">
          <a:solidFill>
            <a:schemeClr val="bg1"/>
          </a:solidFill>
          <a:latin typeface="Arial" charset="0"/>
        </a:defRPr>
      </a:lvl9pPr>
    </p:titleStyle>
    <p:bodyStyle>
      <a:lvl1pPr marL="169863" indent="-169863" algn="l" defTabSz="820738" rtl="0" eaLnBrk="0" fontAlgn="base" hangingPunct="0">
        <a:lnSpc>
          <a:spcPct val="90000"/>
        </a:lnSpc>
        <a:spcBef>
          <a:spcPct val="30000"/>
        </a:spcBef>
        <a:spcAft>
          <a:spcPct val="0"/>
        </a:spcAft>
        <a:buClr>
          <a:schemeClr val="tx2"/>
        </a:buClr>
        <a:buFont typeface="Wingdings" pitchFamily="2" charset="2"/>
        <a:buChar char="§"/>
        <a:defRPr sz="2200" b="1">
          <a:solidFill>
            <a:schemeClr val="tx1"/>
          </a:solidFill>
          <a:latin typeface="+mn-lt"/>
          <a:ea typeface="+mn-ea"/>
          <a:cs typeface="+mn-cs"/>
        </a:defRPr>
      </a:lvl1pPr>
      <a:lvl2pPr marL="376238" indent="-204788" algn="l" defTabSz="820738" rtl="0" eaLnBrk="0" fontAlgn="base" hangingPunct="0">
        <a:lnSpc>
          <a:spcPct val="90000"/>
        </a:lnSpc>
        <a:spcBef>
          <a:spcPct val="30000"/>
        </a:spcBef>
        <a:spcAft>
          <a:spcPct val="0"/>
        </a:spcAft>
        <a:buClr>
          <a:schemeClr val="tx2"/>
        </a:buClr>
        <a:buFont typeface="Wingdings" pitchFamily="2" charset="2"/>
        <a:buChar char="§"/>
        <a:defRPr sz="2000">
          <a:solidFill>
            <a:schemeClr val="tx1"/>
          </a:solidFill>
          <a:latin typeface="+mn-lt"/>
        </a:defRPr>
      </a:lvl2pPr>
      <a:lvl3pPr marL="627063" indent="-185738"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3pPr>
      <a:lvl4pPr marL="792163" indent="-163513"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4pPr>
      <a:lvl5pPr marL="957263" indent="-163513" algn="l" defTabSz="820738" rtl="0" eaLnBrk="0" fontAlgn="base" hangingPunct="0">
        <a:lnSpc>
          <a:spcPct val="90000"/>
        </a:lnSpc>
        <a:spcBef>
          <a:spcPct val="30000"/>
        </a:spcBef>
        <a:spcAft>
          <a:spcPct val="0"/>
        </a:spcAft>
        <a:buClr>
          <a:schemeClr val="tx2"/>
        </a:buClr>
        <a:buFont typeface="Arial" charset="0"/>
        <a:buChar char="–"/>
        <a:defRPr sz="1600">
          <a:solidFill>
            <a:schemeClr val="tx1"/>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jeffrey.p.slotnick@boeing.com"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mailto:abdollah.khodadoust@boeing.com"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0.png"/><Relationship Id="rId7"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8.gif"/><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jpeg"/><Relationship Id="rId9" Type="http://schemas.openxmlformats.org/officeDocument/2006/relationships/image" Target="../media/image71.png"/></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84188" y="5403850"/>
          <a:ext cx="8321675" cy="814388"/>
        </p:xfrm>
        <a:graphic>
          <a:graphicData uri="http://schemas.openxmlformats.org/drawingml/2006/table">
            <a:tbl>
              <a:tblPr/>
              <a:tblGrid>
                <a:gridCol w="1665287"/>
                <a:gridCol w="1663700"/>
                <a:gridCol w="1663700"/>
                <a:gridCol w="1665288"/>
                <a:gridCol w="1663700"/>
              </a:tblGrid>
              <a:tr h="814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Juan Alonso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Stanford</a:t>
                      </a:r>
                      <a:r>
                        <a:rPr kumimoji="0" lang="en-US" sz="1000" b="0" i="0" u="none" strike="noStrike" cap="none" normalizeH="0" baseline="0" dirty="0" smtClean="0">
                          <a:ln>
                            <a:noFill/>
                          </a:ln>
                          <a:solidFill>
                            <a:schemeClr val="tx1"/>
                          </a:solidFill>
                          <a:effectLst/>
                          <a:latin typeface="Arial" charset="0"/>
                        </a:rPr>
                        <a:t> </a:t>
                      </a:r>
                      <a:r>
                        <a:rPr kumimoji="0" lang="en-US" sz="900" b="0" i="0" u="none" strike="noStrike" cap="none" normalizeH="0" baseline="0" dirty="0" smtClean="0">
                          <a:ln>
                            <a:noFill/>
                          </a:ln>
                          <a:solidFill>
                            <a:schemeClr val="tx1"/>
                          </a:solidFill>
                          <a:effectLst/>
                          <a:latin typeface="Arial" charset="0"/>
                        </a:rPr>
                        <a:t>University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David Darmofal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Massachusetts Inst. Of Technology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William Gropp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National Center for Supercomputing Applications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Elizabeth Lurie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Pratt &amp; Whitney – United Technologies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Dimitri Mavriplis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University of Wyoming</a:t>
                      </a:r>
                    </a:p>
                  </a:txBody>
                  <a:tcPr horzOverflow="overflow">
                    <a:lnL>
                      <a:noFill/>
                    </a:lnL>
                    <a:lnR>
                      <a:noFill/>
                    </a:lnR>
                    <a:lnT>
                      <a:noFill/>
                    </a:lnT>
                    <a:lnB>
                      <a:noFill/>
                    </a:lnB>
                    <a:lnTlToBr>
                      <a:noFill/>
                    </a:lnTlToBr>
                    <a:lnBlToTr>
                      <a:noFill/>
                    </a:lnBlToTr>
                    <a:noFill/>
                  </a:tcPr>
                </a:tc>
              </a:tr>
            </a:tbl>
          </a:graphicData>
        </a:graphic>
      </p:graphicFrame>
      <p:graphicFrame>
        <p:nvGraphicFramePr>
          <p:cNvPr id="7195" name="Group 27"/>
          <p:cNvGraphicFramePr>
            <a:graphicFrameLocks noGrp="1"/>
          </p:cNvGraphicFramePr>
          <p:nvPr/>
        </p:nvGraphicFramePr>
        <p:xfrm>
          <a:off x="463550" y="4084638"/>
          <a:ext cx="7972425" cy="1054100"/>
        </p:xfrm>
        <a:graphic>
          <a:graphicData uri="http://schemas.openxmlformats.org/drawingml/2006/table">
            <a:tbl>
              <a:tblPr/>
              <a:tblGrid>
                <a:gridCol w="4467225"/>
                <a:gridCol w="3505200"/>
              </a:tblGrid>
              <a:tr h="10541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rPr>
                        <a:t>Jeffrey</a:t>
                      </a:r>
                      <a:r>
                        <a:rPr kumimoji="0" lang="en-US" sz="1800" b="1" i="0" u="none" strike="noStrike" cap="none" normalizeH="0" baseline="0" smtClean="0">
                          <a:ln>
                            <a:noFill/>
                          </a:ln>
                          <a:solidFill>
                            <a:srgbClr val="FFFFFF"/>
                          </a:solidFill>
                          <a:effectLst/>
                          <a:latin typeface="Arial" charset="0"/>
                        </a:rPr>
                        <a:t> </a:t>
                      </a:r>
                      <a:r>
                        <a:rPr kumimoji="0" lang="en-US" sz="1800" b="1" i="0" u="none" strike="noStrike" cap="none" normalizeH="0" baseline="0" smtClean="0">
                          <a:ln>
                            <a:noFill/>
                          </a:ln>
                          <a:solidFill>
                            <a:schemeClr val="tx2"/>
                          </a:solidFill>
                          <a:effectLst/>
                          <a:latin typeface="Arial" charset="0"/>
                        </a:rPr>
                        <a:t>Slotnick</a:t>
                      </a: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Principal Investigator</a:t>
                      </a:r>
                      <a:br>
                        <a:rPr kumimoji="0" lang="en-US" sz="1600" b="0" i="0" u="none" strike="noStrike" cap="none" normalizeH="0" baseline="0" smtClean="0">
                          <a:ln>
                            <a:noFill/>
                          </a:ln>
                          <a:solidFill>
                            <a:schemeClr val="tx1"/>
                          </a:solidFill>
                          <a:effectLst/>
                          <a:latin typeface="Arial" charset="0"/>
                        </a:rPr>
                      </a:br>
                      <a:r>
                        <a:rPr kumimoji="0" lang="en-US" sz="1600" b="0" i="0" u="none" strike="noStrike" cap="none" normalizeH="0" baseline="0" smtClean="0">
                          <a:ln>
                            <a:noFill/>
                          </a:ln>
                          <a:solidFill>
                            <a:schemeClr val="tx1"/>
                          </a:solidFill>
                          <a:effectLst/>
                          <a:latin typeface="Arial" charset="0"/>
                        </a:rPr>
                        <a:t>Boeing Research &amp; Technology</a:t>
                      </a:r>
                      <a:br>
                        <a:rPr kumimoji="0" lang="en-US" sz="1600" b="0" i="0" u="none" strike="noStrike" cap="none" normalizeH="0" baseline="0" smtClean="0">
                          <a:ln>
                            <a:noFill/>
                          </a:ln>
                          <a:solidFill>
                            <a:schemeClr val="tx1"/>
                          </a:solidFill>
                          <a:effectLst/>
                          <a:latin typeface="Arial" charset="0"/>
                        </a:rPr>
                      </a:br>
                      <a:r>
                        <a:rPr kumimoji="0" lang="en-US" sz="1600" b="0" i="0" u="none" strike="noStrike" cap="none" normalizeH="0" baseline="0" smtClean="0">
                          <a:ln>
                            <a:noFill/>
                          </a:ln>
                          <a:solidFill>
                            <a:schemeClr val="tx1"/>
                          </a:solidFill>
                          <a:effectLst/>
                          <a:latin typeface="Arial" charset="0"/>
                          <a:hlinkClick r:id="rId3"/>
                        </a:rPr>
                        <a:t>jeffrey.p.slotnick@boeing.com</a:t>
                      </a:r>
                      <a:endParaRPr kumimoji="0" lang="en-US" sz="16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rPr>
                        <a:t>Abdi Khodadoust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Project Manager</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Boeing Research &amp; Technology</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hlinkClick r:id="rId4"/>
                        </a:rPr>
                        <a:t>abdollah.khodadoust@boeing.com</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7183" name="Title 7"/>
          <p:cNvSpPr>
            <a:spLocks noGrp="1"/>
          </p:cNvSpPr>
          <p:nvPr>
            <p:ph type="ctrTitle"/>
          </p:nvPr>
        </p:nvSpPr>
        <p:spPr>
          <a:xfrm>
            <a:off x="549275" y="2143125"/>
            <a:ext cx="8247063" cy="1811338"/>
          </a:xfrm>
        </p:spPr>
        <p:txBody>
          <a:bodyPr/>
          <a:lstStyle/>
          <a:p>
            <a:pPr eaLnBrk="1" hangingPunct="1">
              <a:spcBef>
                <a:spcPct val="25000"/>
              </a:spcBef>
            </a:pPr>
            <a:r>
              <a:rPr lang="en-US" sz="3200" dirty="0" smtClean="0"/>
              <a:t>NASA Vision 2030 CFD Code</a:t>
            </a:r>
            <a:br>
              <a:rPr lang="en-US" sz="3200" dirty="0" smtClean="0"/>
            </a:br>
            <a:r>
              <a:rPr lang="en-US" sz="2400" b="0" dirty="0" smtClean="0">
                <a:solidFill>
                  <a:schemeClr val="tx1"/>
                </a:solidFill>
              </a:rPr>
              <a:t>Final Technical Review</a:t>
            </a:r>
            <a:br>
              <a:rPr lang="en-US" sz="2400" b="0" dirty="0" smtClean="0">
                <a:solidFill>
                  <a:schemeClr val="tx1"/>
                </a:solidFill>
              </a:rPr>
            </a:br>
            <a:r>
              <a:rPr lang="en-US" sz="1000" b="0" dirty="0" smtClean="0">
                <a:solidFill>
                  <a:schemeClr val="tx1"/>
                </a:solidFill>
              </a:rPr>
              <a:t/>
            </a:r>
            <a:br>
              <a:rPr lang="en-US" sz="1000" b="0" dirty="0" smtClean="0">
                <a:solidFill>
                  <a:schemeClr val="tx1"/>
                </a:solidFill>
              </a:rPr>
            </a:br>
            <a:r>
              <a:rPr lang="en-US" sz="1400" b="0" dirty="0" smtClean="0"/>
              <a:t>Contract # </a:t>
            </a:r>
            <a:r>
              <a:rPr lang="en-US" sz="1400" dirty="0" smtClean="0"/>
              <a:t>NNL08AA16B </a:t>
            </a:r>
            <a:r>
              <a:rPr lang="en-US" sz="1400" b="0" dirty="0" smtClean="0"/>
              <a:t>(Order # NNL12AD05T)</a:t>
            </a:r>
            <a:br>
              <a:rPr lang="en-US" sz="1400" b="0" dirty="0" smtClean="0"/>
            </a:br>
            <a:r>
              <a:rPr lang="en-US" sz="1600" dirty="0" smtClean="0"/>
              <a:t>Deliverable # 6</a:t>
            </a:r>
            <a:r>
              <a:rPr lang="en-US" sz="3200" dirty="0" smtClean="0"/>
              <a:t/>
            </a:r>
            <a:br>
              <a:rPr lang="en-US" sz="3200" dirty="0" smtClean="0"/>
            </a:br>
            <a:r>
              <a:rPr lang="en-US" sz="800" dirty="0" smtClean="0"/>
              <a:t/>
            </a:r>
            <a:br>
              <a:rPr lang="en-US" sz="800" dirty="0" smtClean="0"/>
            </a:br>
            <a:r>
              <a:rPr lang="en-US" sz="1600" dirty="0" smtClean="0">
                <a:solidFill>
                  <a:schemeClr val="tx1"/>
                </a:solidFill>
              </a:rPr>
              <a:t>November 14, 2013</a:t>
            </a:r>
            <a:r>
              <a:rPr lang="en-US" sz="1600" b="0" dirty="0" smtClean="0">
                <a:solidFill>
                  <a:schemeClr val="tx1"/>
                </a:solidFill>
              </a:rPr>
              <a:t/>
            </a:r>
            <a:br>
              <a:rPr lang="en-US" sz="1600" b="0" dirty="0" smtClean="0">
                <a:solidFill>
                  <a:schemeClr val="tx1"/>
                </a:solidFill>
              </a:rPr>
            </a:br>
            <a:r>
              <a:rPr lang="en-US" sz="1200" b="0" dirty="0" smtClean="0">
                <a:solidFill>
                  <a:schemeClr val="tx1"/>
                </a:solidFill>
              </a:rPr>
              <a:t>NASA Langley Research Center</a:t>
            </a:r>
          </a:p>
        </p:txBody>
      </p:sp>
      <p:pic>
        <p:nvPicPr>
          <p:cNvPr id="7184" name="Picture 3"/>
          <p:cNvPicPr>
            <a:picLocks noChangeAspect="1" noChangeArrowheads="1"/>
          </p:cNvPicPr>
          <p:nvPr/>
        </p:nvPicPr>
        <p:blipFill>
          <a:blip r:embed="rId5" cstate="print"/>
          <a:srcRect/>
          <a:stretch>
            <a:fillRect/>
          </a:stretch>
        </p:blipFill>
        <p:spPr bwMode="auto">
          <a:xfrm>
            <a:off x="577850" y="5854700"/>
            <a:ext cx="492125" cy="490538"/>
          </a:xfrm>
          <a:prstGeom prst="rect">
            <a:avLst/>
          </a:prstGeom>
          <a:noFill/>
          <a:ln w="9525">
            <a:noFill/>
            <a:miter lim="800000"/>
            <a:headEnd/>
            <a:tailEnd/>
          </a:ln>
        </p:spPr>
      </p:pic>
      <p:pic>
        <p:nvPicPr>
          <p:cNvPr id="7185" name="Picture 10"/>
          <p:cNvPicPr>
            <a:picLocks noChangeAspect="1" noChangeArrowheads="1"/>
          </p:cNvPicPr>
          <p:nvPr/>
        </p:nvPicPr>
        <p:blipFill>
          <a:blip r:embed="rId6" cstate="print"/>
          <a:srcRect/>
          <a:stretch>
            <a:fillRect/>
          </a:stretch>
        </p:blipFill>
        <p:spPr bwMode="auto">
          <a:xfrm>
            <a:off x="6464300" y="2014538"/>
            <a:ext cx="1436688" cy="1238250"/>
          </a:xfrm>
          <a:prstGeom prst="rect">
            <a:avLst/>
          </a:prstGeom>
          <a:noFill/>
          <a:ln w="9525">
            <a:noFill/>
            <a:miter lim="800000"/>
            <a:headEnd/>
            <a:tailEnd/>
          </a:ln>
        </p:spPr>
      </p:pic>
      <p:pic>
        <p:nvPicPr>
          <p:cNvPr id="7186" name="Picture 14"/>
          <p:cNvPicPr>
            <a:picLocks noChangeAspect="1" noChangeArrowheads="1"/>
          </p:cNvPicPr>
          <p:nvPr/>
        </p:nvPicPr>
        <p:blipFill>
          <a:blip r:embed="rId7" cstate="print"/>
          <a:srcRect/>
          <a:stretch>
            <a:fillRect/>
          </a:stretch>
        </p:blipFill>
        <p:spPr bwMode="auto">
          <a:xfrm>
            <a:off x="2185988" y="5943600"/>
            <a:ext cx="1233487" cy="379413"/>
          </a:xfrm>
          <a:prstGeom prst="rect">
            <a:avLst/>
          </a:prstGeom>
          <a:noFill/>
          <a:ln w="9525">
            <a:noFill/>
            <a:miter lim="800000"/>
            <a:headEnd/>
            <a:tailEnd/>
          </a:ln>
        </p:spPr>
      </p:pic>
      <p:pic>
        <p:nvPicPr>
          <p:cNvPr id="7187" name="Picture 15"/>
          <p:cNvPicPr>
            <a:picLocks noChangeAspect="1" noChangeArrowheads="1"/>
          </p:cNvPicPr>
          <p:nvPr/>
        </p:nvPicPr>
        <p:blipFill>
          <a:blip r:embed="rId8" cstate="print"/>
          <a:srcRect/>
          <a:stretch>
            <a:fillRect/>
          </a:stretch>
        </p:blipFill>
        <p:spPr bwMode="auto">
          <a:xfrm>
            <a:off x="3856038" y="6019800"/>
            <a:ext cx="1335087" cy="249238"/>
          </a:xfrm>
          <a:prstGeom prst="rect">
            <a:avLst/>
          </a:prstGeom>
          <a:noFill/>
          <a:ln w="9525">
            <a:noFill/>
            <a:miter lim="800000"/>
            <a:headEnd/>
            <a:tailEnd/>
          </a:ln>
        </p:spPr>
      </p:pic>
      <p:pic>
        <p:nvPicPr>
          <p:cNvPr id="7188" name="Picture 16"/>
          <p:cNvPicPr>
            <a:picLocks noChangeAspect="1" noChangeArrowheads="1"/>
          </p:cNvPicPr>
          <p:nvPr/>
        </p:nvPicPr>
        <p:blipFill>
          <a:blip r:embed="rId9" cstate="print"/>
          <a:srcRect/>
          <a:stretch>
            <a:fillRect/>
          </a:stretch>
        </p:blipFill>
        <p:spPr bwMode="auto">
          <a:xfrm>
            <a:off x="7219950" y="5835650"/>
            <a:ext cx="1377950" cy="390525"/>
          </a:xfrm>
          <a:prstGeom prst="rect">
            <a:avLst/>
          </a:prstGeom>
          <a:noFill/>
          <a:ln w="9525">
            <a:noFill/>
            <a:miter lim="800000"/>
            <a:headEnd/>
            <a:tailEnd/>
          </a:ln>
        </p:spPr>
      </p:pic>
      <p:pic>
        <p:nvPicPr>
          <p:cNvPr id="7189" name="Picture 23"/>
          <p:cNvPicPr>
            <a:picLocks noChangeAspect="1" noChangeArrowheads="1"/>
          </p:cNvPicPr>
          <p:nvPr/>
        </p:nvPicPr>
        <p:blipFill>
          <a:blip r:embed="rId10" cstate="print"/>
          <a:srcRect/>
          <a:stretch>
            <a:fillRect/>
          </a:stretch>
        </p:blipFill>
        <p:spPr bwMode="auto">
          <a:xfrm>
            <a:off x="5573713" y="6010275"/>
            <a:ext cx="1301750" cy="260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Findings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9" y="1128135"/>
            <a:ext cx="7503028" cy="6312497"/>
          </a:xfrm>
        </p:spPr>
        <p:txBody>
          <a:bodyPr/>
          <a:lstStyle/>
          <a:p>
            <a:pPr marL="342900" indent="-342900" eaLnBrk="1" hangingPunct="1">
              <a:buFont typeface="+mj-lt"/>
              <a:buAutoNum type="arabicPeriod" startAt="2"/>
            </a:pPr>
            <a:r>
              <a:rPr lang="en-US" sz="2000" dirty="0" smtClean="0">
                <a:solidFill>
                  <a:srgbClr val="9E1B32"/>
                </a:solidFill>
              </a:rPr>
              <a:t>HPC hardware is progressing rapidly </a:t>
            </a:r>
            <a:r>
              <a:rPr lang="en-US" sz="2000" dirty="0" smtClean="0"/>
              <a:t>and technologies that will prevail are difficult to predict.</a:t>
            </a:r>
          </a:p>
          <a:p>
            <a:pPr marL="685800" lvl="1" indent="-342900" eaLnBrk="1" hangingPunct="1">
              <a:spcBef>
                <a:spcPts val="300"/>
              </a:spcBef>
            </a:pPr>
            <a:r>
              <a:rPr lang="en-US" sz="1800" dirty="0" smtClean="0"/>
              <a:t>Current advances in </a:t>
            </a:r>
            <a:r>
              <a:rPr lang="en-US" sz="1800" dirty="0" err="1" smtClean="0"/>
              <a:t>exascale</a:t>
            </a:r>
            <a:r>
              <a:rPr lang="en-US" sz="1800" dirty="0" smtClean="0"/>
              <a:t> hardware architecture involve scalar processors with 1000s of “streaming” processor cores, highly parallel memory interfaces, and advanced interconnects </a:t>
            </a:r>
            <a:r>
              <a:rPr lang="en-US" sz="1800" dirty="0" smtClean="0">
                <a:sym typeface="Wingdings" pitchFamily="2" charset="2"/>
              </a:rPr>
              <a:t> </a:t>
            </a:r>
            <a:r>
              <a:rPr lang="en-US" sz="1800" i="1" dirty="0" smtClean="0">
                <a:sym typeface="Wingdings" pitchFamily="2" charset="2"/>
              </a:rPr>
              <a:t>f</a:t>
            </a:r>
            <a:r>
              <a:rPr lang="en-US" sz="1800" i="1" dirty="0" smtClean="0"/>
              <a:t>ocus is on </a:t>
            </a:r>
            <a:r>
              <a:rPr lang="en-US" sz="1800" i="1" dirty="0" smtClean="0">
                <a:solidFill>
                  <a:srgbClr val="9E1B32"/>
                </a:solidFill>
              </a:rPr>
              <a:t>power consumption and failure recovery</a:t>
            </a:r>
          </a:p>
          <a:p>
            <a:pPr marL="685800" lvl="1" indent="-342900" eaLnBrk="1" hangingPunct="1">
              <a:spcBef>
                <a:spcPts val="600"/>
              </a:spcBef>
            </a:pPr>
            <a:r>
              <a:rPr lang="en-US" sz="1800" dirty="0" smtClean="0"/>
              <a:t>Advanced software programming environments with </a:t>
            </a:r>
            <a:r>
              <a:rPr lang="en-US" sz="1800" dirty="0" smtClean="0">
                <a:solidFill>
                  <a:srgbClr val="9E1B32"/>
                </a:solidFill>
              </a:rPr>
              <a:t>higher levels of software abstraction</a:t>
            </a:r>
            <a:r>
              <a:rPr lang="en-US" sz="1800" dirty="0" smtClean="0"/>
              <a:t> will be required</a:t>
            </a:r>
          </a:p>
          <a:p>
            <a:pPr marL="685800" lvl="1" indent="-342900" eaLnBrk="1" hangingPunct="1">
              <a:spcBef>
                <a:spcPts val="600"/>
              </a:spcBef>
            </a:pPr>
            <a:r>
              <a:rPr lang="en-US" sz="1800" dirty="0" smtClean="0"/>
              <a:t>Current CFD tools and processes do not scale well on these systems </a:t>
            </a:r>
            <a:r>
              <a:rPr lang="en-US" sz="1800" i="1" dirty="0" smtClean="0">
                <a:sym typeface="Wingdings" pitchFamily="2" charset="2"/>
              </a:rPr>
              <a:t> </a:t>
            </a:r>
            <a:r>
              <a:rPr lang="en-US" sz="1800" i="1" dirty="0" smtClean="0">
                <a:solidFill>
                  <a:srgbClr val="9E1B32"/>
                </a:solidFill>
                <a:sym typeface="Wingdings" pitchFamily="2" charset="2"/>
              </a:rPr>
              <a:t>improved software development, implementation, and testing is needed</a:t>
            </a:r>
          </a:p>
          <a:p>
            <a:pPr marL="685800" lvl="1" indent="-342900" eaLnBrk="1" hangingPunct="1">
              <a:spcBef>
                <a:spcPts val="600"/>
              </a:spcBef>
            </a:pPr>
            <a:r>
              <a:rPr lang="en-US" sz="1800" dirty="0" smtClean="0"/>
              <a:t>Alternative computing architectures are under development:</a:t>
            </a:r>
          </a:p>
          <a:p>
            <a:pPr marL="1025525" lvl="2" indent="-333375" eaLnBrk="1" hangingPunct="1">
              <a:spcBef>
                <a:spcPts val="300"/>
              </a:spcBef>
            </a:pPr>
            <a:r>
              <a:rPr lang="en-US" sz="1600" b="1" dirty="0" smtClean="0"/>
              <a:t>Quantum computers. </a:t>
            </a:r>
            <a:r>
              <a:rPr lang="en-US" sz="1600" dirty="0" smtClean="0"/>
              <a:t>Much focused attention, but application to CFD is decades away.</a:t>
            </a:r>
          </a:p>
          <a:p>
            <a:pPr marL="1025525" lvl="2" indent="-333375" eaLnBrk="1" hangingPunct="1">
              <a:spcBef>
                <a:spcPts val="300"/>
              </a:spcBef>
            </a:pPr>
            <a:r>
              <a:rPr lang="en-US" sz="1600" b="1" dirty="0" smtClean="0"/>
              <a:t>Superconducting logic.</a:t>
            </a:r>
            <a:r>
              <a:rPr lang="en-US" sz="1600" dirty="0" smtClean="0"/>
              <a:t> Some initial demonstration. Low densities, high costs.</a:t>
            </a:r>
          </a:p>
          <a:p>
            <a:pPr marL="1025525" lvl="2" indent="-333375" eaLnBrk="1" hangingPunct="1">
              <a:spcBef>
                <a:spcPts val="300"/>
              </a:spcBef>
            </a:pPr>
            <a:r>
              <a:rPr lang="en-US" sz="1600" b="1" dirty="0" smtClean="0"/>
              <a:t>Low-power memory. </a:t>
            </a:r>
            <a:r>
              <a:rPr lang="en-US" sz="1600" dirty="0" smtClean="0"/>
              <a:t>Novel designs (e.g., cryogenics). Potentially higher latencies and densities.</a:t>
            </a:r>
          </a:p>
          <a:p>
            <a:pPr marL="1025525" lvl="2" indent="-333375" eaLnBrk="1" hangingPunct="1">
              <a:spcBef>
                <a:spcPts val="300"/>
              </a:spcBef>
            </a:pPr>
            <a:r>
              <a:rPr lang="en-US" sz="1600" b="1" dirty="0" smtClean="0"/>
              <a:t>Massively parallel molecular computing. </a:t>
            </a:r>
            <a:r>
              <a:rPr lang="en-US" sz="1600" dirty="0" smtClean="0"/>
              <a:t>Initial demonstrations (e.g., nanosecond biological simulation of  cell synthesis). Promises speeds similar to quantum computers.</a:t>
            </a:r>
          </a:p>
          <a:p>
            <a:pPr marL="685800" lvl="1" indent="-342900" eaLnBrk="1" hangingPunct="1"/>
            <a:endParaRPr lang="en-US" sz="1600" dirty="0" smtClean="0"/>
          </a:p>
          <a:p>
            <a:pPr marL="630237" lvl="1" indent="-342900" eaLnBrk="1" hangingPunct="1">
              <a:buFont typeface="+mj-lt"/>
              <a:buAutoNum type="arabicPeriod" startAt="2"/>
            </a:pPr>
            <a:endParaRPr lang="en-US" sz="1600" dirty="0" smtClean="0"/>
          </a:p>
          <a:p>
            <a:pPr marL="549275" lvl="1" indent="-342900" eaLnBrk="1" hangingPunct="1">
              <a:buFont typeface="+mj-lt"/>
              <a:buAutoNum type="arabicPeriod" startAt="2"/>
            </a:pPr>
            <a:endParaRPr lang="en-US" sz="1600" dirty="0" smtClean="0"/>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10</a:t>
            </a:fld>
            <a:endParaRPr lang="en-US"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Findings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18281"/>
            <a:ext cx="6735609" cy="5262979"/>
          </a:xfrm>
        </p:spPr>
        <p:txBody>
          <a:bodyPr/>
          <a:lstStyle/>
          <a:p>
            <a:pPr marL="342900" indent="-342900" eaLnBrk="1" hangingPunct="1">
              <a:buFont typeface="+mj-lt"/>
              <a:buAutoNum type="arabicPeriod" startAt="3"/>
            </a:pPr>
            <a:r>
              <a:rPr lang="en-US" sz="2000" dirty="0" smtClean="0"/>
              <a:t>The </a:t>
            </a:r>
            <a:r>
              <a:rPr lang="en-US" sz="2000" dirty="0" smtClean="0">
                <a:solidFill>
                  <a:srgbClr val="9E1B32"/>
                </a:solidFill>
              </a:rPr>
              <a:t>accuracy of CFD </a:t>
            </a:r>
            <a:r>
              <a:rPr lang="en-US" sz="2000" dirty="0" smtClean="0"/>
              <a:t>in the aerospace design process is severely limited by the </a:t>
            </a:r>
            <a:r>
              <a:rPr lang="en-US" sz="2000" dirty="0" smtClean="0">
                <a:solidFill>
                  <a:srgbClr val="9E1B32"/>
                </a:solidFill>
              </a:rPr>
              <a:t>inability to reliably predict turbulent flows </a:t>
            </a:r>
            <a:r>
              <a:rPr lang="en-US" sz="2000" dirty="0" smtClean="0"/>
              <a:t>with significant regions of </a:t>
            </a:r>
            <a:r>
              <a:rPr lang="en-US" sz="2000" dirty="0" smtClean="0">
                <a:solidFill>
                  <a:srgbClr val="9E1B32"/>
                </a:solidFill>
              </a:rPr>
              <a:t>separation</a:t>
            </a:r>
            <a:endParaRPr lang="en-US" sz="2000" dirty="0" smtClean="0"/>
          </a:p>
          <a:p>
            <a:pPr marL="685800" lvl="1" indent="-342900" eaLnBrk="1" hangingPunct="1"/>
            <a:r>
              <a:rPr lang="en-US" sz="1800" dirty="0" smtClean="0"/>
              <a:t>No single “silver bullet”</a:t>
            </a:r>
          </a:p>
          <a:p>
            <a:pPr marL="685800" lvl="1" indent="-342900" eaLnBrk="1" hangingPunct="1"/>
            <a:r>
              <a:rPr lang="en-US" sz="1800" dirty="0" smtClean="0"/>
              <a:t>RANS methods will continue to see broad application, and may possibly see improvement via RST methodologies</a:t>
            </a:r>
          </a:p>
          <a:p>
            <a:pPr marL="685800" lvl="1" indent="-342900" eaLnBrk="1" hangingPunct="1"/>
            <a:r>
              <a:rPr lang="en-US" sz="1800" dirty="0" smtClean="0"/>
              <a:t>Hybrid RANS-LES methods show the most promise as a good compromise between accuracy and affordability </a:t>
            </a:r>
            <a:r>
              <a:rPr lang="en-US" sz="1800" dirty="0" smtClean="0">
                <a:sym typeface="Wingdings" pitchFamily="2" charset="2"/>
              </a:rPr>
              <a:t> </a:t>
            </a:r>
            <a:r>
              <a:rPr lang="en-US" sz="1800" i="1" dirty="0" smtClean="0">
                <a:sym typeface="Wingdings" pitchFamily="2" charset="2"/>
              </a:rPr>
              <a:t>better theoretical approaches for interface region are needed</a:t>
            </a:r>
          </a:p>
          <a:p>
            <a:pPr marL="685800" lvl="1" indent="-342900" eaLnBrk="1" hangingPunct="1"/>
            <a:r>
              <a:rPr lang="en-US" sz="1800" dirty="0" smtClean="0">
                <a:sym typeface="Wingdings" pitchFamily="2" charset="2"/>
              </a:rPr>
              <a:t>LES method development is an active area of research and is progressing  </a:t>
            </a:r>
            <a:r>
              <a:rPr lang="en-US" sz="1800" i="1" dirty="0" smtClean="0">
                <a:solidFill>
                  <a:srgbClr val="9E1B32"/>
                </a:solidFill>
                <a:sym typeface="Wingdings" pitchFamily="2" charset="2"/>
              </a:rPr>
              <a:t>significant investment still needed </a:t>
            </a:r>
            <a:r>
              <a:rPr lang="en-US" sz="1800" i="1" dirty="0" smtClean="0">
                <a:sym typeface="Wingdings" pitchFamily="2" charset="2"/>
              </a:rPr>
              <a:t>to enable the technology for broad engineering application in 2030</a:t>
            </a:r>
          </a:p>
          <a:p>
            <a:pPr marL="685800" lvl="1" indent="-342900" eaLnBrk="1" hangingPunct="1"/>
            <a:r>
              <a:rPr lang="en-US" sz="1800" dirty="0" smtClean="0"/>
              <a:t>Continued investment needed for the development of a validated, predictive, multi-scale </a:t>
            </a:r>
            <a:r>
              <a:rPr lang="en-US" sz="1800" dirty="0" smtClean="0">
                <a:solidFill>
                  <a:srgbClr val="9E1B32"/>
                </a:solidFill>
              </a:rPr>
              <a:t>combustion modeling capability</a:t>
            </a:r>
            <a:r>
              <a:rPr lang="en-US" sz="1800" dirty="0" smtClean="0"/>
              <a:t> (e.g., to optimize the design and operation of evolving fuels for advanced engines)</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11</a:t>
            </a:fld>
            <a:endParaRPr lang="en-US" smtClean="0"/>
          </a:p>
        </p:txBody>
      </p:sp>
      <p:pic>
        <p:nvPicPr>
          <p:cNvPr id="46082" name="Picture 2" descr="http://files.geglobalresearch.com/wp-content/uploads/2011/11/dualflow-nozzle2.jpg"/>
          <p:cNvPicPr>
            <a:picLocks noChangeAspect="1" noChangeArrowheads="1"/>
          </p:cNvPicPr>
          <p:nvPr/>
        </p:nvPicPr>
        <p:blipFill>
          <a:blip r:embed="rId3" cstate="print"/>
          <a:srcRect/>
          <a:stretch>
            <a:fillRect/>
          </a:stretch>
        </p:blipFill>
        <p:spPr bwMode="auto">
          <a:xfrm>
            <a:off x="7243574" y="1785066"/>
            <a:ext cx="1568400" cy="882225"/>
          </a:xfrm>
          <a:prstGeom prst="rect">
            <a:avLst/>
          </a:prstGeom>
          <a:noFill/>
        </p:spPr>
      </p:pic>
      <p:pic>
        <p:nvPicPr>
          <p:cNvPr id="46084" name="Picture 4" descr="http://fun3d.larc.nasa.gov/lg_9m_mix_q_criterion_pprime.jpg"/>
          <p:cNvPicPr>
            <a:picLocks noChangeAspect="1" noChangeArrowheads="1"/>
          </p:cNvPicPr>
          <p:nvPr/>
        </p:nvPicPr>
        <p:blipFill>
          <a:blip r:embed="rId4" cstate="print"/>
          <a:srcRect/>
          <a:stretch>
            <a:fillRect/>
          </a:stretch>
        </p:blipFill>
        <p:spPr bwMode="auto">
          <a:xfrm>
            <a:off x="7336960" y="3192936"/>
            <a:ext cx="1372143" cy="1221015"/>
          </a:xfrm>
          <a:prstGeom prst="rect">
            <a:avLst/>
          </a:prstGeom>
          <a:noFill/>
        </p:spPr>
      </p:pic>
      <p:pic>
        <p:nvPicPr>
          <p:cNvPr id="7" name="Picture 4" descr="http://adl.stanford.edu/people/researchImages/knaik_01.bmp"/>
          <p:cNvPicPr>
            <a:picLocks noChangeAspect="1" noChangeArrowheads="1"/>
          </p:cNvPicPr>
          <p:nvPr/>
        </p:nvPicPr>
        <p:blipFill>
          <a:blip r:embed="rId5" cstate="print"/>
          <a:srcRect/>
          <a:stretch>
            <a:fillRect/>
          </a:stretch>
        </p:blipFill>
        <p:spPr bwMode="auto">
          <a:xfrm>
            <a:off x="7450855" y="4789495"/>
            <a:ext cx="1329821" cy="1236734"/>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xmlns="" val="2299656369"/>
              </p:ext>
            </p:extLst>
          </p:nvPr>
        </p:nvGraphicFramePr>
        <p:xfrm>
          <a:off x="683047" y="1502660"/>
          <a:ext cx="8416887" cy="1675482"/>
        </p:xfrm>
        <a:graphic>
          <a:graphicData uri="http://schemas.openxmlformats.org/presentationml/2006/ole">
            <p:oleObj spid="_x0000_s99330" name="Document" r:id="rId4" imgW="5943381" imgH="1092160" progId="Word.Document.12">
              <p:embed/>
            </p:oleObj>
          </a:graphicData>
        </a:graphic>
      </p:graphicFrame>
      <p:sp>
        <p:nvSpPr>
          <p:cNvPr id="2" name="Content Placeholder 8"/>
          <p:cNvSpPr>
            <a:spLocks noGrp="1"/>
          </p:cNvSpPr>
          <p:nvPr>
            <p:ph idx="1"/>
          </p:nvPr>
        </p:nvSpPr>
        <p:spPr>
          <a:xfrm>
            <a:off x="484308" y="1038727"/>
            <a:ext cx="8301037" cy="5611792"/>
          </a:xfrm>
        </p:spPr>
        <p:txBody>
          <a:bodyPr/>
          <a:lstStyle/>
          <a:p>
            <a:pPr marL="231775" indent="-231775" eaLnBrk="1" hangingPunct="1">
              <a:lnSpc>
                <a:spcPct val="100000"/>
              </a:lnSpc>
              <a:spcBef>
                <a:spcPts val="200"/>
              </a:spcBef>
            </a:pPr>
            <a:r>
              <a:rPr lang="en-US" sz="2000" dirty="0" smtClean="0"/>
              <a:t>Wall-modeled LES (WMLES) cost estimates</a:t>
            </a:r>
          </a:p>
          <a:p>
            <a:pPr marL="573088" lvl="1" indent="-230188" eaLnBrk="1" hangingPunct="1">
              <a:lnSpc>
                <a:spcPct val="100000"/>
              </a:lnSpc>
              <a:spcBef>
                <a:spcPts val="200"/>
              </a:spcBef>
            </a:pPr>
            <a:r>
              <a:rPr lang="en-US" sz="1800" dirty="0" smtClean="0"/>
              <a:t>Using explicit, 2</a:t>
            </a:r>
            <a:r>
              <a:rPr lang="en-US" sz="1800" baseline="30000" dirty="0" smtClean="0"/>
              <a:t>nd</a:t>
            </a:r>
            <a:r>
              <a:rPr lang="en-US" sz="1800" dirty="0" smtClean="0"/>
              <a:t> order accurate finite volume/difference</a:t>
            </a:r>
          </a:p>
          <a:p>
            <a:pPr marL="573088" lvl="1" indent="-230188" eaLnBrk="1" hangingPunct="1">
              <a:lnSpc>
                <a:spcPct val="100000"/>
              </a:lnSpc>
              <a:spcBef>
                <a:spcPts val="200"/>
              </a:spcBef>
            </a:pPr>
            <a:r>
              <a:rPr lang="en-US" sz="1800" dirty="0" smtClean="0"/>
              <a:t>Unit aspect ratio wing, Mach 0.2 flow</a:t>
            </a:r>
            <a:endParaRPr lang="en-US" sz="1800" dirty="0" smtClean="0">
              <a:solidFill>
                <a:srgbClr val="FF0000"/>
              </a:solidFill>
            </a:endParaRPr>
          </a:p>
          <a:p>
            <a:pPr marL="800100" lvl="1" indent="-457200" eaLnBrk="1" hangingPunct="1">
              <a:lnSpc>
                <a:spcPct val="100000"/>
              </a:lnSpc>
              <a:spcBef>
                <a:spcPts val="200"/>
              </a:spcBef>
              <a:buNone/>
            </a:pPr>
            <a:endParaRPr lang="en-US" sz="1800" dirty="0" smtClean="0">
              <a:solidFill>
                <a:srgbClr val="FF0000"/>
              </a:solidFill>
            </a:endParaRPr>
          </a:p>
          <a:p>
            <a:pPr marL="800100" lvl="1" indent="-457200" eaLnBrk="1" hangingPunct="1">
              <a:lnSpc>
                <a:spcPct val="100000"/>
              </a:lnSpc>
              <a:spcBef>
                <a:spcPts val="200"/>
              </a:spcBef>
            </a:pPr>
            <a:endParaRPr lang="en-US" sz="1800" dirty="0" smtClean="0">
              <a:solidFill>
                <a:srgbClr val="FF0000"/>
              </a:solidFill>
            </a:endParaRPr>
          </a:p>
          <a:p>
            <a:pPr marL="800100" lvl="1" indent="-457200" eaLnBrk="1" hangingPunct="1">
              <a:lnSpc>
                <a:spcPct val="100000"/>
              </a:lnSpc>
              <a:spcBef>
                <a:spcPts val="200"/>
              </a:spcBef>
            </a:pPr>
            <a:endParaRPr lang="en-US" sz="1800" dirty="0">
              <a:solidFill>
                <a:srgbClr val="FF0000"/>
              </a:solidFill>
            </a:endParaRPr>
          </a:p>
          <a:p>
            <a:pPr marL="0" indent="0" eaLnBrk="1" hangingPunct="1">
              <a:lnSpc>
                <a:spcPct val="100000"/>
              </a:lnSpc>
              <a:spcBef>
                <a:spcPts val="200"/>
              </a:spcBef>
              <a:buNone/>
            </a:pPr>
            <a:endParaRPr lang="en-US" dirty="0" smtClean="0"/>
          </a:p>
          <a:p>
            <a:pPr marL="231775" indent="-231775" eaLnBrk="1" hangingPunct="1">
              <a:lnSpc>
                <a:spcPct val="100000"/>
              </a:lnSpc>
              <a:spcBef>
                <a:spcPts val="200"/>
              </a:spcBef>
            </a:pPr>
            <a:r>
              <a:rPr lang="en-US" dirty="0" smtClean="0"/>
              <a:t>Comparison to current HPC #1 system: Tianhe-2</a:t>
            </a:r>
          </a:p>
          <a:p>
            <a:pPr marL="573088" lvl="1" indent="-230188" eaLnBrk="1" hangingPunct="1">
              <a:lnSpc>
                <a:spcPct val="100000"/>
              </a:lnSpc>
              <a:spcBef>
                <a:spcPts val="200"/>
              </a:spcBef>
            </a:pPr>
            <a:r>
              <a:rPr lang="en-US" dirty="0" smtClean="0"/>
              <a:t>55 PFLOP/s theoretical peak; 34 PFLOP/s on </a:t>
            </a:r>
            <a:r>
              <a:rPr lang="en-US" dirty="0" err="1" smtClean="0"/>
              <a:t>Linpack</a:t>
            </a:r>
            <a:r>
              <a:rPr lang="en-US" dirty="0" smtClean="0"/>
              <a:t> benchmark</a:t>
            </a:r>
          </a:p>
          <a:p>
            <a:pPr marL="573088" lvl="1" indent="-230188" eaLnBrk="1" hangingPunct="1">
              <a:lnSpc>
                <a:spcPct val="100000"/>
              </a:lnSpc>
              <a:spcBef>
                <a:spcPts val="200"/>
              </a:spcBef>
            </a:pPr>
            <a:r>
              <a:rPr lang="en-US" dirty="0" smtClean="0"/>
              <a:t>WMLES Re=1e6 feasible today on leadership class machines</a:t>
            </a:r>
          </a:p>
          <a:p>
            <a:pPr marL="231775" indent="-231775" eaLnBrk="1" hangingPunct="1">
              <a:lnSpc>
                <a:spcPct val="100000"/>
              </a:lnSpc>
              <a:spcBef>
                <a:spcPts val="200"/>
              </a:spcBef>
            </a:pPr>
            <a:r>
              <a:rPr lang="en-US" dirty="0" smtClean="0"/>
              <a:t> 2030 HPC  system</a:t>
            </a:r>
            <a:r>
              <a:rPr lang="en-US" dirty="0"/>
              <a:t> </a:t>
            </a:r>
            <a:r>
              <a:rPr lang="en-US" dirty="0" smtClean="0"/>
              <a:t>estimate</a:t>
            </a:r>
          </a:p>
          <a:p>
            <a:pPr marL="573088" lvl="1" indent="-230188" eaLnBrk="1" hangingPunct="1">
              <a:lnSpc>
                <a:spcPct val="100000"/>
              </a:lnSpc>
              <a:spcBef>
                <a:spcPts val="200"/>
              </a:spcBef>
            </a:pPr>
            <a:r>
              <a:rPr lang="en-US" dirty="0" smtClean="0"/>
              <a:t>30 </a:t>
            </a:r>
            <a:r>
              <a:rPr lang="en-US" dirty="0" err="1" smtClean="0"/>
              <a:t>ExaFLOP</a:t>
            </a:r>
            <a:r>
              <a:rPr lang="en-US" dirty="0"/>
              <a:t>/s theoretical peak</a:t>
            </a:r>
          </a:p>
          <a:p>
            <a:pPr marL="573088" lvl="1" indent="-230188" eaLnBrk="1" hangingPunct="1">
              <a:lnSpc>
                <a:spcPct val="100000"/>
              </a:lnSpc>
              <a:spcBef>
                <a:spcPts val="200"/>
              </a:spcBef>
            </a:pPr>
            <a:r>
              <a:rPr lang="en-US" dirty="0" smtClean="0"/>
              <a:t>WMLES </a:t>
            </a:r>
            <a:r>
              <a:rPr lang="en-US" dirty="0"/>
              <a:t>Re=</a:t>
            </a:r>
            <a:r>
              <a:rPr lang="en-US" dirty="0" smtClean="0"/>
              <a:t>1e8 feasible on 2030 HPC</a:t>
            </a:r>
          </a:p>
          <a:p>
            <a:pPr marL="231775" indent="-231775" eaLnBrk="1" hangingPunct="1">
              <a:lnSpc>
                <a:spcPct val="100000"/>
              </a:lnSpc>
              <a:spcBef>
                <a:spcPts val="200"/>
              </a:spcBef>
            </a:pPr>
            <a:r>
              <a:rPr lang="en-US" dirty="0" smtClean="0"/>
              <a:t>Comments:</a:t>
            </a:r>
          </a:p>
          <a:p>
            <a:pPr marL="573088" lvl="1" indent="-230188" eaLnBrk="1" hangingPunct="1">
              <a:lnSpc>
                <a:spcPct val="100000"/>
              </a:lnSpc>
              <a:spcBef>
                <a:spcPts val="200"/>
              </a:spcBef>
            </a:pPr>
            <a:r>
              <a:rPr lang="en-US" dirty="0" smtClean="0"/>
              <a:t>These are capability computations (maxing out leadership HPC)</a:t>
            </a:r>
          </a:p>
          <a:p>
            <a:pPr marL="573088" lvl="1" indent="-230188" eaLnBrk="1" hangingPunct="1">
              <a:lnSpc>
                <a:spcPct val="100000"/>
              </a:lnSpc>
              <a:spcBef>
                <a:spcPts val="200"/>
              </a:spcBef>
            </a:pPr>
            <a:r>
              <a:rPr lang="en-US" dirty="0" smtClean="0"/>
              <a:t>Simple geometry (unit aspect ratio; isolated, clean wing; </a:t>
            </a:r>
            <a:r>
              <a:rPr lang="en-US" dirty="0" err="1" smtClean="0"/>
              <a:t>etc</a:t>
            </a:r>
            <a:r>
              <a:rPr lang="en-US" dirty="0" smtClean="0"/>
              <a:t>)</a:t>
            </a:r>
          </a:p>
          <a:p>
            <a:pPr marL="573088" lvl="1" indent="-230188" eaLnBrk="1" hangingPunct="1">
              <a:lnSpc>
                <a:spcPct val="100000"/>
              </a:lnSpc>
              <a:spcBef>
                <a:spcPts val="200"/>
              </a:spcBef>
            </a:pPr>
            <a:r>
              <a:rPr lang="en-US" dirty="0" smtClean="0"/>
              <a:t>Algorithmic advances critical for grand challenge problems</a:t>
            </a:r>
          </a:p>
        </p:txBody>
      </p:sp>
      <p:sp>
        <p:nvSpPr>
          <p:cNvPr id="17410" name="Title 7"/>
          <p:cNvSpPr>
            <a:spLocks noGrp="1"/>
          </p:cNvSpPr>
          <p:nvPr>
            <p:ph type="title"/>
          </p:nvPr>
        </p:nvSpPr>
        <p:spPr>
          <a:xfrm>
            <a:off x="414338" y="340757"/>
            <a:ext cx="8301037" cy="451406"/>
          </a:xfrm>
        </p:spPr>
        <p:txBody>
          <a:bodyPr/>
          <a:lstStyle/>
          <a:p>
            <a:pPr eaLnBrk="1" hangingPunct="1"/>
            <a:r>
              <a:rPr lang="en-US" dirty="0" smtClean="0"/>
              <a:t>Case Study: </a:t>
            </a:r>
            <a:r>
              <a:rPr lang="en-US" sz="2800" dirty="0" smtClean="0"/>
              <a:t>LES Cost Estimates</a:t>
            </a:r>
            <a:endParaRPr lang="en-US" sz="2800" dirty="0" smtClean="0">
              <a:solidFill>
                <a:schemeClr val="bg1">
                  <a:lumMod val="50000"/>
                </a:schemeClr>
              </a:solidFill>
            </a:endParaRP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12</a:t>
            </a:fld>
            <a:endParaRPr lang="en-US" smtClean="0"/>
          </a:p>
        </p:txBody>
      </p:sp>
      <p:sp>
        <p:nvSpPr>
          <p:cNvPr id="7" name="TextBox 6"/>
          <p:cNvSpPr txBox="1"/>
          <p:nvPr/>
        </p:nvSpPr>
        <p:spPr>
          <a:xfrm>
            <a:off x="7433493" y="2187731"/>
            <a:ext cx="1291419" cy="523220"/>
          </a:xfrm>
          <a:prstGeom prst="rect">
            <a:avLst/>
          </a:prstGeom>
          <a:noFill/>
        </p:spPr>
        <p:txBody>
          <a:bodyPr wrap="square" rtlCol="0">
            <a:spAutoFit/>
          </a:bodyPr>
          <a:lstStyle/>
          <a:p>
            <a:r>
              <a:rPr lang="en-US" sz="1400" dirty="0" smtClean="0"/>
              <a:t>24 hour turn-around time</a:t>
            </a:r>
            <a:endParaRPr lang="en-US" sz="1400" dirty="0"/>
          </a:p>
        </p:txBody>
      </p:sp>
      <p:cxnSp>
        <p:nvCxnSpPr>
          <p:cNvPr id="9" name="Straight Arrow Connector 8"/>
          <p:cNvCxnSpPr/>
          <p:nvPr/>
        </p:nvCxnSpPr>
        <p:spPr>
          <a:xfrm flipH="1" flipV="1">
            <a:off x="6707046" y="2131609"/>
            <a:ext cx="704412" cy="229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651951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Findings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95400"/>
            <a:ext cx="8301037" cy="3240887"/>
          </a:xfrm>
        </p:spPr>
        <p:txBody>
          <a:bodyPr/>
          <a:lstStyle/>
          <a:p>
            <a:pPr marL="342900" indent="-342900" eaLnBrk="1" hangingPunct="1">
              <a:buFont typeface="+mj-lt"/>
              <a:buAutoNum type="arabicPeriod" startAt="4"/>
            </a:pPr>
            <a:r>
              <a:rPr lang="en-US" sz="2000" dirty="0" smtClean="0">
                <a:solidFill>
                  <a:srgbClr val="9E1B32"/>
                </a:solidFill>
              </a:rPr>
              <a:t>Mesh generation and </a:t>
            </a:r>
            <a:r>
              <a:rPr lang="en-US" sz="2000" dirty="0" err="1" smtClean="0">
                <a:solidFill>
                  <a:srgbClr val="9E1B32"/>
                </a:solidFill>
              </a:rPr>
              <a:t>adaptivity</a:t>
            </a:r>
            <a:r>
              <a:rPr lang="en-US" sz="2000" dirty="0" smtClean="0">
                <a:solidFill>
                  <a:srgbClr val="9E1B32"/>
                </a:solidFill>
              </a:rPr>
              <a:t> </a:t>
            </a:r>
            <a:r>
              <a:rPr lang="en-US" sz="2000" dirty="0" smtClean="0"/>
              <a:t>continue to be </a:t>
            </a:r>
            <a:r>
              <a:rPr lang="en-US" sz="2000" dirty="0" smtClean="0">
                <a:solidFill>
                  <a:srgbClr val="9E1B32"/>
                </a:solidFill>
              </a:rPr>
              <a:t>significant bottlenecks </a:t>
            </a:r>
            <a:r>
              <a:rPr lang="en-US" sz="2000" dirty="0" smtClean="0"/>
              <a:t>in the CFD workflow, and very little government investment has been targeted in these areas.</a:t>
            </a:r>
          </a:p>
          <a:p>
            <a:pPr marL="685800" lvl="1" indent="-342900" eaLnBrk="1" hangingPunct="1"/>
            <a:r>
              <a:rPr lang="en-US" sz="1800" dirty="0" smtClean="0"/>
              <a:t>Streamlined and robust geometry (e.g., CAD) access, interfaces, and integration into CFD processes is lacking</a:t>
            </a:r>
          </a:p>
          <a:p>
            <a:pPr marL="685800" lvl="1" indent="-342900" eaLnBrk="1" hangingPunct="1"/>
            <a:r>
              <a:rPr lang="en-US" sz="1800" dirty="0" smtClean="0"/>
              <a:t>Large-scale, automated, parallel mesh generation is needed as the size and complexity of CFD simulations increases </a:t>
            </a:r>
            <a:r>
              <a:rPr lang="en-US" sz="1800" dirty="0" smtClean="0">
                <a:sym typeface="Wingdings" pitchFamily="2" charset="2"/>
              </a:rPr>
              <a:t> </a:t>
            </a:r>
            <a:r>
              <a:rPr lang="en-US" sz="1800" i="1" dirty="0" smtClean="0">
                <a:solidFill>
                  <a:srgbClr val="9E1B32"/>
                </a:solidFill>
                <a:sym typeface="Wingdings" pitchFamily="2" charset="2"/>
              </a:rPr>
              <a:t>goal is to make grid generation invisible to the CFD analysis process</a:t>
            </a:r>
          </a:p>
          <a:p>
            <a:pPr marL="685800" lvl="1" indent="-342900" eaLnBrk="1" hangingPunct="1"/>
            <a:r>
              <a:rPr lang="en-US" sz="1800" dirty="0" smtClean="0">
                <a:sym typeface="Wingdings" pitchFamily="2" charset="2"/>
              </a:rPr>
              <a:t>Robust and optimal </a:t>
            </a:r>
            <a:r>
              <a:rPr lang="en-US" sz="1800" dirty="0" smtClean="0">
                <a:solidFill>
                  <a:srgbClr val="9E1B32"/>
                </a:solidFill>
                <a:sym typeface="Wingdings" pitchFamily="2" charset="2"/>
              </a:rPr>
              <a:t>mesh adaptation methods </a:t>
            </a:r>
            <a:r>
              <a:rPr lang="en-US" sz="1800" dirty="0" smtClean="0">
                <a:sym typeface="Wingdings" pitchFamily="2" charset="2"/>
              </a:rPr>
              <a:t>need to become the norm</a:t>
            </a:r>
          </a:p>
          <a:p>
            <a:pPr marL="685800" lvl="1" indent="-342900" eaLnBrk="1" hangingPunct="1"/>
            <a:r>
              <a:rPr lang="en-US" sz="1800" dirty="0" smtClean="0">
                <a:solidFill>
                  <a:srgbClr val="9E1B32"/>
                </a:solidFill>
                <a:sym typeface="Wingdings" pitchFamily="2" charset="2"/>
              </a:rPr>
              <a:t>Curved mesh element generation</a:t>
            </a:r>
            <a:r>
              <a:rPr lang="en-US" sz="1800" dirty="0" smtClean="0">
                <a:sym typeface="Wingdings" pitchFamily="2" charset="2"/>
              </a:rPr>
              <a:t> for higher-order </a:t>
            </a:r>
            <a:r>
              <a:rPr lang="en-US" sz="1800" dirty="0" err="1" smtClean="0">
                <a:sym typeface="Wingdings" pitchFamily="2" charset="2"/>
              </a:rPr>
              <a:t>discretizations</a:t>
            </a:r>
            <a:r>
              <a:rPr lang="en-US" sz="1800" dirty="0" smtClean="0">
                <a:sym typeface="Wingdings" pitchFamily="2" charset="2"/>
              </a:rPr>
              <a:t> is needed</a:t>
            </a:r>
          </a:p>
          <a:p>
            <a:pPr marL="685800" lvl="1" indent="-342900" eaLnBrk="1" hangingPunct="1"/>
            <a:r>
              <a:rPr lang="en-US" sz="1800" dirty="0" smtClean="0">
                <a:sym typeface="Wingdings" pitchFamily="2" charset="2"/>
              </a:rPr>
              <a:t>Consider newer strategies like cut cells, strand grids, “</a:t>
            </a:r>
            <a:r>
              <a:rPr lang="en-US" sz="1800" dirty="0" err="1" smtClean="0">
                <a:sym typeface="Wingdings" pitchFamily="2" charset="2"/>
              </a:rPr>
              <a:t>meshless</a:t>
            </a:r>
            <a:r>
              <a:rPr lang="en-US" sz="1800" dirty="0" smtClean="0">
                <a:sym typeface="Wingdings" pitchFamily="2" charset="2"/>
              </a:rPr>
              <a:t>”</a:t>
            </a:r>
            <a:endParaRPr lang="en-US" sz="1800" dirty="0" smtClean="0"/>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13</a:t>
            </a:fld>
            <a:endParaRPr lang="en-US" smtClean="0"/>
          </a:p>
        </p:txBody>
      </p:sp>
      <p:pic>
        <p:nvPicPr>
          <p:cNvPr id="44034" name="Picture 2" descr="http://fun3d.larc.nasa.gov/sonic_boom.jpg"/>
          <p:cNvPicPr>
            <a:picLocks noChangeAspect="1" noChangeArrowheads="1"/>
          </p:cNvPicPr>
          <p:nvPr/>
        </p:nvPicPr>
        <p:blipFill>
          <a:blip r:embed="rId3" cstate="print"/>
          <a:srcRect/>
          <a:stretch>
            <a:fillRect/>
          </a:stretch>
        </p:blipFill>
        <p:spPr bwMode="auto">
          <a:xfrm>
            <a:off x="4796303" y="4868362"/>
            <a:ext cx="1675035" cy="1279602"/>
          </a:xfrm>
          <a:prstGeom prst="rect">
            <a:avLst/>
          </a:prstGeom>
          <a:noFill/>
        </p:spPr>
      </p:pic>
      <p:sp>
        <p:nvSpPr>
          <p:cNvPr id="44036" name="AutoShape 4" descr="data:image/jpeg;base64,/9j/4AAQSkZJRgABAQAAAQABAAD/2wCEAAkGBxQTEhUUExMWFhUXGBgbGBcVGBkYHBUXGhodGhocFxgcICggGhwlHhoXITEhJSkrLi4uFx8zODMsNygtLisBCgoKDg0OGxAQGywlICQsLCw2NCwvLC8sLCwsLDQsLC8sNCwtLCwsMDQsLCwsLCwsLDQsLC4sLCwsLCwsLCwsLP/AABEIAN4A4wMBIgACEQEDEQH/xAAcAAABBQEBAQAAAAAAAAAAAAAAAwQFBgcCAQj/xABIEAABAgMEBwQIBAQEAwkAAAABAhEAAyEEMUFRBRJhcYGR8AYTIqEHMkJScrHB0RRi4fEjgqLCQ1OSsjNjgxUWJXOTo7PS4v/EABoBAAIDAQEAAAAAAAAAAAAAAAAEAgMFAQb/xAA1EQACAQMDAgMGBQIHAAAAAAAAAQIDBBESITEFE0FRYSIygZGh0QZxseHwFMEjQlJicoLx/9oADAMBAAIRAxEAPwDcYIIIACCCCAAggggAIIIIACCCIftV2jk2Czqnz1UFEpHrTFm5CBiT5AEmggAmII+Wu1fbi16RURNWUSS+rIlkhAGGvjMO1VMgLo+jex+kO/sNmmm9cmWVfFqgK/qBibg0ss61gmIIIIgcCOVrABJIAF5NAN5gWsAEksAHJyAj5c7f9tZukp6jrEWZKiJUoEgFINFrGKzfW52G3sY5Z1I+mbLpWRMOrLnSlqGCFpUeQMPI+Puz+i/xFqkSUhjMmoS4oUgqGsoHBg54R9gISwAFwjso6QawewQQRE4EEEEABBBBAAQQQQAEEEEABBBBAAQQQQAEEEEABBBEH2l7WWaxJ/jL8ZHhlI8Uxe5OA/MWG2OpN7I42luyciP0vpyz2YPaJ0uUMAtQBV8Kb1cBGO6Z9IdutBUJahZ5Sm1Uyw8wJu8U04m90gNc+Jq4s7qKi6lk1UolSlOW8SjiwxJhylYzl72wjV6hThtHc1rSHpZsif8Agy506+oT3aaZ94yv6TGU9vNMT9Jz0zJmrKly06suU5XqPVSirwgqNBdgBtPQk5sBfXiS4uwEc6m3K4YmpuhyNjTjyJS6jUfGxXDoggOVkNewG8+UWDQvbTSNkkJkyZzSka2qDLlrI1lFRdxrXk5wztxcpSH94viPZx6YQO3Tj7iOSt4N4Jq8q4y2WKR6VtKJrr2aaK+tKIu+BYiWsXpttCWE+xS15mTMKeSVBXJ4z6fZAaglKveTjs/Nu+cM1TCFBKwxJocFUwe47IXnbwQxC6m+NzWdP+mOyz7FaJcuXPlz5kpaEBaUtrKTqvrBRzeowjE0ySE62qdXMBxTbdD2bLBw6uwh12dnCXPSPZX4SCaOfVJ3Fq74UrRnSi5Q3x4DlCvGUkpbZLb6B9F99pEzjVNnlqU+S1+BP9Jmco+iYwWwoXIWV2eYqTMLaykFgQHbXR6q2ckBQLcYuWhfSLMQybbLdNwnyUnmuTU8Uv8ACBGbS6lSrPD2fqPVbacd+TSIIb2G2y5yBMlLStCrlIIIPEfKHEOiwQRlfb70riyWyXZ5ACxKWn8Upn8OMtH5wDrE4EAe8BfOynaSTb7OLRIJ1SSkpUwUhQvSoAlixB3ER3AExBBBHACCCCAAggggAIIIIACCCCAAggjmYsAEkgAByTQAC8kwAZp259JOopdnsJBmJJTMnlimWoXplg0UsZnwg0qXAzAJKlqWtSlrUdZSlEqUo0qpRrcMcMod6bsyBNmT7MjUsq5h1BigOGVq+yhRJUkYBQBZ2hJGy7E/bM4PujZtKUFHPiYV5XlKTWdhRMvDyGxWOe8xI2LR6lEP4RT+7G6PdF2IzCyRf7W/w0zq1dsXzQ+iEpGszm8k4XLvuHthhldDVatGktxKnSlVeEUyZosJS+qTS9XwpzrjEZagxqQPF9OsIt/aialI1XqxDClQCneaov23RRdLzmlzFANex2lLDzMdpzzDUyOn29JCypms6iHc03XDy+sLpO3n9+nhrZ9hujtUz94VT2H5R3F9f9X6oIb2mUFAginXE748MzPn18487z98/qYHJMIxa3RHqdJ1VcC18JrPXXVIeWpAUNvXGGMqVMU+qgq1b2YkD4bzjcIUn7I3FprLL1ofSJVLQbwRVO3Ek1xD1ycvQROoWlQcF3vNz7BkBnuvN+d6CtahrS7iPEygQRgfDvaLLYlkF1KcYgUfne22nCkYN/06NbM6e0v1/f1/inZ9RnZ1O1VeYeH+38vT0+XrO2G3zrKvvbKrVPtI9iaBgpD3s1R4si1DJdrPTAn8EE2dKpdsmOkhVRIDVWlbMv8ALjiQGYs5QDUY7mr/ACnqubmKV290ZqJ75I8LjW9XwqwUAMDcdpF7xndNvZRqKlPj1PQ3NGLjrRUlG8kuTUklySbyT9Y0/wBDPacWBSpNp8MmeoFKz/hLbVBXklQYP7OqHo+rn+ibIFMtXq+zkTmdmzHyOl9gOxZty+9nAiyoNXvnKF6En3feVjcKuU+sjGnKm5N+m3mJaVjLN0Bj2OZcsJASkAAAAABgALgBgI6hMqCCCCAAggggAIIIIACCCCAAjN/S32hISmxSzWYnWnnKS9EH4yC/5Uke1Gg2+1pky1zZhZEtKlKOSUhz5CPne029donTLRM9easqb3cEIB/KkJTtCdphuzo9ypvwhO9r9qntyx3Km+EhQdLMQagg3JOafkTsiLmSe6Vqn/h0r7pNyVHLI4uxrD5Bbh89j3HYc47UkEaqgCGLhr3wD8fCchG+4Jrbk82puL9Cb7NqA9YskAl7nTiScA3+1OcO9Iek2xyz3YMwgUKkI8O3Vcjw+vVjReyKVbJq0IEkq1pd4zcey+IDi+tzuzxA26ygvn890Yl5Ufcw1wP2zin6Mu1v0yif/ElHWSfarXOh8RNFUPvRWtOTwJZBIc6gD4kKq3KIbRUmYlKlSlN4mY1SoUdx9RlEfaJM9StZVTn5sMotd8u3pxvwWUrWKqt6uPmTEtXhHXWMJLmft1y4Q1lWiYad3dt/SPZiJjf8NXBj5CsV9+LWzGNGHu18xQzv2jwTuUMTNqxvyNDHut1lEe4W9sfd51dHNltXdTUrfwuyr6px30rwENAuPJqnEclLUg7aez4Zep1nStnAVkSAbyTTLcI8l2JGTDYSB82O54Z9mrT3khIxR4TsAYJ8j5G8xLIpXqgDeZxcUwhY89U105OGeCQ0XZknwsXwq+w+10NaHlosIUkoLkKBBBcEhttXxo7OIYWNWqoHD4XcXYbAf9UTwGF5yuevuKwKsvdjynWKbpV1OPEt/iufuez/AA/dd+1cJcwePh4f3XwKKNEajpFU1ph0Y0b0eduBL7uxWpkgAIkTmCUqwTLmNRKmZlXKdiyvWhrZZnq77a1I+WBrXaYhdI2IKSQQ4IuOWX0/lEdtOoSjLL8eTSqUFJYPoWCMj7A9vlSFJsluW8s0k2hZfVwCJyssAs7jnGtLWACSQAKkm4DfHo4TjOOqJmyi4vDOoIiLF2nsc6Z3cq12eZM9xE1ClHcAXPCJeJkQggggAIIIIACCCPHgAoXpl0n3djRJSfFaJiUlr+7R41bwSEJIyXGSyVdeQv2YHOLh6a7W9tkS/wDLkFX/AKiyD/8AEIpCVX8uFBh9xGvYrTTz5mL1B6qmPIkEKufeftXhQ84VCvM+Q/a450MMUTK8OrruEdS59E9YRpKZluDGXaeYyEqHrBVNtWIPACuysV+bpDvBq1Tnc/CJbtIt5YIwUPt1+zVRSvHGJfvNbPoa9nSTp78rJbtHTQAkJDAXD79YxJJswUKcuV3IxV9H2iLBZbRt666vZNCdzSlGWUIW2QEFxQ9XjGGNr02AAmWATio1A2AYnbdxeLAtpgYh4qWmrB3M1h6qxrJ/uHA/MRJLcnaaKrxPlCMy0qWR3itbePpdDmUlPujDAZwxTfzh3KhqmaE0ksIbTwyjllHES2jtEfiETFJLLSRqe77ThW8AbtzxEkEEghiCxBwIivKydhUjJuKe65JvsZOaZMRmNYZOk3nIMryi3IF3Dk4D5i41w2iKDoGbq2mXkS1S14IrxaNAA/TCtz7AMORwip8mL1SOmtq80vsdysOF51fcyobzFilk6oJdmBr4g4S994qo1MV+XsuOyl4ApgaXRY7HK8Ao1BVG9F6f3jz/AOIEu3B+rNb8KzaqVV6L6P8AcTtLC9vdrVwMj7QerX35xC6QWEuSaB3fzf7xLaWXqy1K5lNxPeNUYHpxGfdr9I65TJSaEBS93sp4t5bYyOn20q81FHrKtRRWSP0ppsTHEtDp95WO3Vv8xDK26ctU6UiTNtE1clACUSyo6rC7w+02DuwEN5jXc9gxiz6M7K95IK5gIKvUZxqJwJNznIvRhnHran9PY01n8vVmeozqsqSZF30o26NV9HXpUmWcpkW9ZmSCwTONVyv/ADDetG31htF1H0JodMy2ostonizhRbvCnWBJPhDOGe5yaGN50D6KdHWdiqWbQse1aDrjhLDI5gnbDLqU5xytymSxsy7SZqVpCkqCkqAIUkuFA1BBFCDnHccy5YSAlIAADAAMABgBhHUVkAggggAIwr0p2xR0qspUpJkypaElCikpcGYWIIIfXHIRusfPHpDP/itsf35eX+RLzhm0SdTcsp+8V/SVvmTZxVOmKmKEsJCllzqgqYaxqakmpxj3Xv379ucNLbRaVZhscPEM81R64AdRYYknkXjRi9OUjHvqeKzHpnAGp+UJKtI5ZVpDBdtT7I1ttw+8NJ9qWr2m+Gn6xXO7jHxyLxoZ5HOkp4KSC7HOnzivLVUY7RjD7UF+Of6xypEZ9Wr3HkfpJQWD2yLYxKS7Xq3xFoEcziVlKRc/PPlFSIzpqb3Lho9bj9Hg7RyhMs5PtSyFA7LlDIUctW6EtH0G7Y/XCJBYBSrIggtWjc+AziaMVz7dVSXmUQQ7CmBPX7w0l4QsXLJF5IYZl6DmRzhiLwbkkXDsrZ9WzuX8Sia0FGT/AGvljEb2wsDNPTiyVsGB90/TlFis0sIQhAY6qQLyolshgSaxxb7OJktSFe0CHOeBA3t/pijO+TzsLlxue74N/Qz6yrabLOS0nkoGNKGPnVxt1lZZjcc4y6rgYu3H941EG52vF9A7tRPPgRA+Rzq69x/mOJN+Y9onED7eYzi36Msp1Rqn2d49VJ+aTccIqdhlBakpOsXIwJwAub81+yNEsUuUEvQY4oJ9psDcpY4Rgdai6sqdOPq/59R38OLRGrUfjhfq3/YpnblxImMPE4Aa4jXSqvB74zDR+hZ9oUpRaW6qld+QZIvowqRGtdp5XsFTgq2O6QRscEEGIezWdg93W7PZsZ3EZdjeStqTUMZb5/n5Hq5Uu402Rmiex8iWQtWtNWDTWuB2IF9asXwurE+sbuSlEcRdujtIb9aDcf8A6iuZwgL/AJuASBwBq0K1a9StLVUlkZhCMVhIp3bLRYUEzMixIrQ0vwwNfONb9E/aVdps5kTy9okAAq/zZZohe+mqraAfaii6VlBSCDWmTFtoxEHY22fh7RKmvcdVbYy1Flb2od6Rx17C90RUZccCdxQ1Ntcm6wQCCPQmaEEEEABHz96X0GXpOcQKqlSli+vhKP7DH0DGN+newtOss9qKQuUo/CQtA5KmecXW7xNEo8mdIlJmIqSNrVBH1DfOF02ZAvSDtVUjibvlcYi5M4yzf4ed31DcQHwMP+9cOG3iNaEovlbmFcxqqeJtkNa5HdrKfZJJT9RwhBQ666pErbGUGIf5jaMoiVawLEOM6PxjNr0cSzHgYpyclvyct11vjyOlboT7sm/lFKptlqOFKe6JGwyAFA5ANxNfkIbS5dYlJKangPIffyixw0wK608RwiQs3X79VeHM+aBLWTgkk4GgzxhrKPX335wjpqfqytXFRauV5r1fFSMrRrml6lbR11y5RMdmbNrze8wQHF17HVZ8r+UQ1SQAHJwHWJMXfRdk7qUEX3lRAcFRHPBuEWyfgaF9V0U8eL2+HiSalH81H93CgjgHLyqaDM3VMJqIL3VfAnI3R0ou/Ghr7puFOcQPP6SmIsgNuUlqJmqPLxYReEK2gPiQbjt2FjFVlpItU6YzpC2Jp7oFAL2q8Wiyqe4/Ufdj9YB2/k5aP+K+fiWXsxZypZVQgbxe7tfcNf8A0iL5MWpKKoD5BT1c0qBTW7xP84it9mrIAkUlqOJJxpfQ3Uf4ZkP9MztVOrqkfCo3eVWA/ml7Y8tcXcZTqVv+sf59T1PTrN0aMKT55f5v7LC+BXbYoKVQNscORgSkUubEXQ2TTe7DlU8ugIVmzaBzt46oJ8zjyF8MlzwBuA5mv38sXfGhFtHoMJDgq5DhTeLhdcw2mOCobN9OFdd4g7Z2kkIOrr6xF4QCog7xQQ1/73S8UzEjPU+xJ8ochYXElqjB4/IrdaC8Sw2iqTs5jcTUG+hvhhosO42kb+dxvpjHln0tKmjwLSaGgNdzXjc3ODQqvFM+Kr7AOWFcOUR0ShGSksHdSbWDauy9q7yyylG8J1TvSdWr1ekSsVjsBNJkKBwWTUVYgX4G41EWePV2tTuUYyfkjHrR0za9QggghgrCKT6YNFGfo2YpIdcgpnDcikz/ANtS4u0J2hKSlQW2qQQp7iDQvsjqeHkD5ItRdB4HkX27YQlWkp3dcvkdkSGmtH9xOnyEq10y1qSlaTrhSL0HWDh9XVfIgiItNUxdXrShOMlwztamqkeB5+JBvpsP0z4Rwsw2Qgbue28XR3+H2+X2bOLf6jPJlaYoCI4UsDHrdHf4TafPLjCqLIkbd/2FPKIuqiWuKGqFKUfCOvpErZJZA8RcvXflypw5EtLXDr9RCyB1mPuOtlUpuQvVq6lhC8vr7Hr9YPTdq1lsLk0FccetkSGkbb3SHHrGif1GzrZF6HsXeqdVUi/8xyGbXmOLYLeCinVlwiR7O6Pb+Kq/2Hpf7X0H6xY0q6NDnxuUIbS+H04jCF0nfzB+fDzgM64qOrPUxQK2vxe6lw2ER4VUbq5Q3Ybd8cO+7blduuLcL4UQLju83P16vIUYwNZCPGsZnWH81++vzES+hrKpKgoMUi7YfqBljdVwIaJspJBAuod1xG/7xZLGwAa7CreeBvrdQu4SCcjqt52oduPL+i/c9B0WwdxUVafur6tfb9vMnbJb9VNRXJQCt9GqzF6+/wC9EJpW3glmS5yAcC4VBNXA/wBD4x7bLUEIKlXAXAM7XJAwNzJLiifdMZxbNPLWtQBCVE+JXu5BA2BhsYRhWdpO5liHgepm40nl8ss2mO0CUeAOpZFEpvDmmsbkhgL4rlrnzJxJmqof8NLhPHFXGmyG0spQN/EqPzJhSTJVMUE6qiTdLR4lH42w5DMx7Kz6Vb2kdUsNrxfC+wtOrKbOUt6qAC2VAOOPCFLNo1c06qEqWXY6vhQmo9ZZYC8UfhFk0T2adjPZqfwkEkAOn1ym+huBA2mLNIlpQkBICQAGAQoAMBdWlZfnCF/+IadPMKC1Pz/y/DzLqdq5e9sUOb2GJTrKWgKagQCoC+9RI1sLhEFYRbZCz3RW6TXVOsC35T9nrGqW0sk4tiDrXBq4igScREHIsbgqF9TvxjJpdUq1E3WxJPwaWPodqW0U1p2LL6IO3SFLVZbUBInr1e7cFKZhDhgFeqqt2JurSNgii+jqxomyZveISsa4DLSFBw5x+IReo27Rp0YuKwvIz62dby8hBBBDBUeER84aQkTO8mSrTMmTVSpi0EzlqW+qSArxEgOGUGwj6QjIvStokybUi0pHgnjVXg01Ao5FfFLDf9I5w5YyiquJeJbSa1blJMkNc3k1/wD+rsoqM6TqLUjI0+E1DfLhFzdvvc+3E5HnEF2is10wD1aH4fnQ/WHepW/co5XK3GJrbJDMxhZMJR2kxhUqmVh8mRdUNL1LgXHXTb4UT119oSSeuqnrfCiYuM9iyR11jHNqtaZaXVjcM9oy6vpDS1aQ1QQlJUrYCw39PthjZbHMnK11lgc8dww37YCUaKa1T2X6nsqUu0THOxzkNn0HExZbLICEhKQwF23jges4TssoJDJDD57fi3/pDlPT3Hfl+m2Oi9xW17LZIWR58jxF37qhQdXV5ObnP80JgYfMP57nNc4USMMwaXZAUGzOOiLO5d4313sTzrv2iHFlkFRAwoCciLvPzZnJePbPZSqpoCH5fS7IUxiTlgAUF4BbaPN2bbuEZd71KNJaae8vov5/6bHTujTuGp1dofV/ZevyFZMsJSzYV3poedR5CrmO5Ran255NTknJIfnXbgQRuUG2beGQqUphYV82wbMjIctjJ8zJym25PdntIQjTioxWEhK3K16eyNvz3VAf5kuyOiJawykJU9bq7wRV9xeHpL5vhe4y235EisKIWBXC/ZeFZM7HIRbGcoL2djjinyQsrsnKCtbvJmrk6Tq3uyiKUBvY0vrFh0fZJcoastAAJDsCrWLj1j7TFKg6icITB+3lq3+LEC7OFQt8TXMLLOfor5wV7mvWSjOTaOwhCPCHSSWFFXAXpF6WFxzAjvvMXUnGtWcuKlxRTjjDUKGQF9zpO0AbDW+OzMOe8HbexxB4iE3EtyIaTVRjQ3BQwGR2QpZpTBjRq7CMW+ZGF+9qhTmlwvT9svkfOJOQigAuemaT9iCqmzK6yWyUSC3eTQewll1LKM1KUeTI/tixQ20bZu7lIR7qQC2bV83hzHtKFPt04w8kjCqS1TbCCCCLSARFdqNCJtlmmSFFtYOlXuLSdZCuCgHGIcYxKwQJ43A+bihaFLlzBqzJailaclJvuZxiCTVKnjmYgKBGGXkxamypwGcaP6WezVPx0oVQALQBjLF0xrnRifdr7MZvrPXrmfoLt0egt66qwy+fEchPUipWqSZS9U3H1DmN+YgSevrFg0rYRNQUn1rwcQfnvuv2xU0zFIOrMBZ21sKYPjGFfWbpz1Q4ISWNnwSKBl0I6Wo3Y/KEELxhWXNrXr7Qkq8o87ilSyhJ5jt+h6U0YY0f5l4eSU3AbvLLhCZYtTF/luh3LSnZ5ffKO/1kFymLT6bVlsmvr9jpB6yPlCyBz+fXGOpQTgNo6BPRhyiYLxxb9GPlnFM+oxXuxf8APmch0Wb9+aX5b/Y9s1nJzG9xvpflDuRJSAMW+dxYc84Rlza7Duv62C6O+89YZjyPW0VvEZ1e8rVds4Xoalt0y2oPUll+b3/Yehfkp+ePBzV8LxHXfBN5YAkcDUD5frfELbNKhIOqNYkcAd+N/leIhZWkZ04uEvXE6qRuH6RVQsKtZ+yh+VdR2Lb+MDDJhxaocGl7U25wmq1gfpS7MbW/qMQaLPONTMSgflS5wN5pcMsIVTokH15kxR+IpBw9lqOBzjWpfh24lzhEO8/IlFWwC8gDfdt/2mETpuSDWagHLWFd/mOUN5eipIL92l81B/M8ORhyJCB7ATw628lQ7H8Mf6p/JB3JAnTsjGZL4qAffvHmIf2e3IXVKkqGYIVzye4wwUhOaeLddNcIaT7BKVXVS+aaEbiLojU/DEcezU+a/c6qskWaXN5ZX3bDQkcKRzarQw6/pN/A5xV0WubIxMxHuqPiHwqxbbzzfWO2CeoFPqjeK5bGjz110yraz/xFt5rgsjWUtvEntHouPtG4+9Fp7J2HvbQmjBHiUMCBd5ttZRGEVyz3Z5g3Hf7r1rc2tkI03sZo7upGuX1pla3hOHNyr+bZFFhQ71wm+Fv9vqFxU7dL1exYIIII9YYwQQQQAEEEEAHikghjUG8HGML7edmDo+drIDWWaTqH/JVeZajleUlwGcYOd1hnpfRkq0yVyJyQuWsMoHyIOBBYgi4gRbRrSpS1IlGTi8nzfKeb6tEZ3a24YDbwpSJFGh0LRqFI1W665tRUeaa0HN0VaO5mOuQpzKme8jHYFJfxDaCAzRcNA2ZMxIWghQIcEHDFjeE5qqqh9YRrxuKbhl8jlNxkssynTfZqdZPEElUn3ryg4hWbUrdWItEwEOI+kZdgTqMoAhg7imqfVcYJNwQ7F70lxGc9rvRjUzbF4S5eUT4SRUgFvCoVJFEi7bGDXpxlJuIvKaT24M4E7rrhC8u3AXluIEMpqFIUUTEKQsXpUGP7bY5/DaxCRiWhXtKT0klJ+BMS7ek+0PIseEOUW0fpfyeE0dlwzpmKTvYjz+kJzNAT03FKuaXwLX5gRfV6PWW6WS1SmvAeC1dZbj948XaHxfd9Moi1ypyPWlL4DWB5PkeUcotwuJY5GnkYQnaThzFne55kqEvh119M4RlTBLmKScfEAKnIs20HnCcueDCw1TVhv2b+sTE7Su7arrwde4/RaFezLP8AMQkX4glx7QuhNdqNQZkpOwErPAUqzcoSTKQb0g/EAfJib/oIdySAGAAGymHDD5k5RpVOv492D+f2X9zqi34iRUS/jmq+FAQMT7Q254wqLGTch/jnKfkkkPXnDpEzaX3kHkeqAYGFkzMH4EfIjf55kRn1evXL91RXwz+uSxU14jX/ALLJvEpP/T1+RcYuI8OhqetLG1Ess+8Lf9sqw/EwD8vy+3VNqc6eeOYhN9WvZP3/AKR+xPtw8iIn2FYICVPuJIZsAp35iG1htKrPNAmpKErLP7IVmDt3nA5vZLNIa/1jXfuyPV1RIWbRhtChJCAvXoxFCDWuVzl7gCbzBPqlWtHtVVqT+D+GNvoR7SXtJ4JzsXoo2maHH8NDKUcDkBlrM3wg1jWhEV2Z0Iix2dElBKm9ZRqVHadgYB6sBffErGhZ2yoQx4vkQr1XUlnwCCCCGykIIIIACCCCAAggggAi+0egpVtkKkzhQ1SoNrS1i5aCbiORcguCRGGzUWrRFpMpQcHxJp4JyQaLQ7+IUdN4LX+HW+hoiO1HZ2TbpJlThtQtPrS14KQc9lxDg0iyE8bPg6ngqfZ7tRKtIGqdWZU6pLKfFje+CpgqAWZRumCQBgzDANqgsKXaj3JqCa+GMW05om0aPtHdTaLvlzEg6s1I9pOOwpvS+RBVP6G7dKYIn1PvC8lmel6iGAUGIAYBqxOVDG63RPR8ie7X6Es9qSRNQHDst2UnM6+FbySU3AE3RlZ0V+FtBSoqUABqnVYl8GxIDYYxpNo0klYdCgRg3kzbXAAZy5IVENamUGIBGRDjljXK83ppGhQtFtLxQ52YpbEXZrZLPtB72ND51vYXYGHqTka55nea1UfKI+1aNp/DUU5JPjSWo2qXphQ53NEFOt8ySWmSkj3VylKQnYwFNtc4cnXdJe2tvMHLTyW/VF2G2lPVdzU0CjxjibZkqHiQDsI4433pF0V2Rp5OC5ifjSleDU1GN2cP7PpwEjxSy9W1tRV71ChsGMRjc0Z8NElOLFJ/Z6QfY1fhJRnueiThjDOd2cUn1Jp3LD53XH2T5RKy9Ij2kqTdVnGAqoPtxxhez2lC6pUDm3B7r/WVeYhO2t6vMUd0wZWJtmnyz4pesBigu2FUliN1b4LPbAbjUXi4jeL+f7Womn7XsDufwnMwxt+i5cw1SynICg4IxDG/hjlGZcdDpyWaTx+ZzS1wMZcz9v0u+XG4rpm/sbjuyOw/qYe0lcggL8STcv6KA+YpeI6lzivYI81cWc6UtM1gFMlDPegqMRl1lDmQOI5/v1sENLOhvv8Af7xLaLsMydMEuUkqWfZw2l7gBnzwEJSWXpiWJ+LFrJIUtSUIBUVEarVqbuHz3OTrfZLs4LKjWUxnKHiIqEvUpSd9ScTwjnsn2VRZE6xZU5XrKwTmEbNuOy6LHGtZWXa9ufvfp+4nXuNfsx4CCCCNEVCCCCAAggggAIIIIACCCCAAggggAie03Z6TbpBkz0uL0qFFS14KQcCORDguCRFA7MeiEImFdumJnJSo6ktAKUrANFTXrWh1BTMqjVYIkpySwmdTaM77T+jUKJm2BYkrxlKful7sZZwo4YMAIzq0T5kmb3FqlKkzvdVctqPLV6qxgGJbZH0TEfpvQsi1yjKtEpMxBwUKg5pN6TtDGGKF3Ol6oshVlEwx+vlupxa41hK0SQsEKDg3gi/Pj5vmExYu0no+tNjeZZSq0yA5Ms1nyx+XCaNlFUFFRV7Na0zA6dxGTYEHiGO27Wjao3FOstvkNRqRmVrSmgzL8UqqcU5D8pxGz9REWhbxep62Feus794MUbSoBmFSKDFsdvWUY/UrSlT9uO2fAqnHTwdy16vqkp3FvlDgW5V5Osc1Co3KDK84jkJfGFkojKVScOJMimTVm02pJvLUx1g1c2ULziYlrLptCmCvCXTuy2M9KEB9sVWWWh5ZpBmEIQlSybkpBUp9gFYapdUq03iW6LYzZN6bSCjMaw+fX6RGyHTFk0X6PNJLCHlFEpS0A94QFywVB1hLglKakgsco1fs56OrJZmUpPfzBXWmAMD+VFw3lztiPUH/AFUoyjsseJF1Yp5M87Jdi7Ra2WR3Uk/4ih6w/ImmsOSd8bBoLQUmyS9SUlveUfWWfzH6BgMok4IppW8Ke65KJ1ZTCCCCLysIIIIACCCCAAggggAIIIIACCCCAAggggAIIIIACCCCAAimds/R/JtZM6SRItX+YkeGbkJyR63xDxCl7NFzgjsZOLyjqeDBuz/ZqfPt4slolKl92y52RlA01Fiigs0BFR4rtUgaTb/RloybfZUoP/KUuX/SkhPlFvaPYsrVpVWnIlKbZm870K6PJ8K7Sj4ZiD/uQY6kehmwJvXaV/FMQP8AagRo0EUaI+RHUyoWH0ZaMlVFlCz/AMxS1/0qLeUWaw6PlSU6smUiWnKWlKByAhzBHUkgy2EEEEdOBBBBAAQQQQAEEEEABBBBAAQQQQAf/9k="/>
          <p:cNvSpPr>
            <a:spLocks noChangeAspect="1" noChangeArrowheads="1"/>
          </p:cNvSpPr>
          <p:nvPr/>
        </p:nvSpPr>
        <p:spPr bwMode="auto">
          <a:xfrm>
            <a:off x="155575" y="-2674938"/>
            <a:ext cx="5715000" cy="5572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data:image/jpeg;base64,/9j/4AAQSkZJRgABAQAAAQABAAD/2wCEAAkGBxQTEhUUExMWFhUXGBgbGBcVGBkYHBUXGhodGhocFxgcICggGhwlHhoXITEhJSkrLi4uFx8zODMsNygtLisBCgoKDg0OGxAQGywlICQsLCw2NCwvLC8sLCwsLDQsLC8sNCwtLCwsMDQsLCwsLCwsLDQsLC4sLCwsLCwsLCwsLP/AABEIAN4A4wMBIgACEQEDEQH/xAAcAAABBQEBAQAAAAAAAAAAAAAAAwQFBgcCAQj/xABIEAABAgMEBwQIBAQEAwkAAAABAhEAAyEEMUFRBRJhcYGR8AYTIqEHMkJScrHB0RRi4fEjgqLCQ1OSsjNjgxUWJXOTo7PS4v/EABoBAAIDAQEAAAAAAAAAAAAAAAAEAgMFAQb/xAA1EQACAQMDAgMGBQIHAAAAAAAAAQIDBBESITEFE0FRYSIygZGh0QZxseHwFMEjQlJicoLx/9oADAMBAAIRAxEAPwDcYIIIACCCCAAggggAIIIIACCCIftV2jk2Czqnz1UFEpHrTFm5CBiT5AEmggAmII+Wu1fbi16RURNWUSS+rIlkhAGGvjMO1VMgLo+jex+kO/sNmmm9cmWVfFqgK/qBibg0ss61gmIIIIgcCOVrABJIAF5NAN5gWsAEksAHJyAj5c7f9tZukp6jrEWZKiJUoEgFINFrGKzfW52G3sY5Z1I+mbLpWRMOrLnSlqGCFpUeQMPI+Puz+i/xFqkSUhjMmoS4oUgqGsoHBg54R9gISwAFwjso6QawewQQRE4EEEEABBBBAAQQQQAEEEEABBBBAAQQQQAEEEEABBBEH2l7WWaxJ/jL8ZHhlI8Uxe5OA/MWG2OpN7I42luyciP0vpyz2YPaJ0uUMAtQBV8Kb1cBGO6Z9IdutBUJahZ5Sm1Uyw8wJu8U04m90gNc+Jq4s7qKi6lk1UolSlOW8SjiwxJhylYzl72wjV6hThtHc1rSHpZsif8Agy506+oT3aaZ94yv6TGU9vNMT9Jz0zJmrKly06suU5XqPVSirwgqNBdgBtPQk5sBfXiS4uwEc6m3K4YmpuhyNjTjyJS6jUfGxXDoggOVkNewG8+UWDQvbTSNkkJkyZzSka2qDLlrI1lFRdxrXk5wztxcpSH94viPZx6YQO3Tj7iOSt4N4Jq8q4y2WKR6VtKJrr2aaK+tKIu+BYiWsXpttCWE+xS15mTMKeSVBXJ4z6fZAaglKveTjs/Nu+cM1TCFBKwxJocFUwe47IXnbwQxC6m+NzWdP+mOyz7FaJcuXPlz5kpaEBaUtrKTqvrBRzeowjE0ySE62qdXMBxTbdD2bLBw6uwh12dnCXPSPZX4SCaOfVJ3Fq74UrRnSi5Q3x4DlCvGUkpbZLb6B9F99pEzjVNnlqU+S1+BP9Jmco+iYwWwoXIWV2eYqTMLaykFgQHbXR6q2ckBQLcYuWhfSLMQybbLdNwnyUnmuTU8Uv8ACBGbS6lSrPD2fqPVbacd+TSIIb2G2y5yBMlLStCrlIIIPEfKHEOiwQRlfb70riyWyXZ5ACxKWn8Upn8OMtH5wDrE4EAe8BfOynaSTb7OLRIJ1SSkpUwUhQvSoAlixB3ER3AExBBBHACCCCAAggggAIIIIACCCCAAggjmYsAEkgAByTQAC8kwAZp259JOopdnsJBmJJTMnlimWoXplg0UsZnwg0qXAzAJKlqWtSlrUdZSlEqUo0qpRrcMcMod6bsyBNmT7MjUsq5h1BigOGVq+yhRJUkYBQBZ2hJGy7E/bM4PujZtKUFHPiYV5XlKTWdhRMvDyGxWOe8xI2LR6lEP4RT+7G6PdF2IzCyRf7W/w0zq1dsXzQ+iEpGszm8k4XLvuHthhldDVatGktxKnSlVeEUyZosJS+qTS9XwpzrjEZagxqQPF9OsIt/aialI1XqxDClQCneaov23RRdLzmlzFANex2lLDzMdpzzDUyOn29JCypms6iHc03XDy+sLpO3n9+nhrZ9hujtUz94VT2H5R3F9f9X6oIb2mUFAginXE748MzPn18487z98/qYHJMIxa3RHqdJ1VcC18JrPXXVIeWpAUNvXGGMqVMU+qgq1b2YkD4bzjcIUn7I3FprLL1ofSJVLQbwRVO3Ek1xD1ycvQROoWlQcF3vNz7BkBnuvN+d6CtahrS7iPEygQRgfDvaLLYlkF1KcYgUfne22nCkYN/06NbM6e0v1/f1/inZ9RnZ1O1VeYeH+38vT0+XrO2G3zrKvvbKrVPtI9iaBgpD3s1R4si1DJdrPTAn8EE2dKpdsmOkhVRIDVWlbMv8ALjiQGYs5QDUY7mr/ACnqubmKV290ZqJ75I8LjW9XwqwUAMDcdpF7xndNvZRqKlPj1PQ3NGLjrRUlG8kuTUklySbyT9Y0/wBDPacWBSpNp8MmeoFKz/hLbVBXklQYP7OqHo+rn+ibIFMtXq+zkTmdmzHyOl9gOxZty+9nAiyoNXvnKF6En3feVjcKuU+sjGnKm5N+m3mJaVjLN0Bj2OZcsJASkAAAAABgALgBgI6hMqCCCCAAggggAIIIIACCCCAAjN/S32hISmxSzWYnWnnKS9EH4yC/5Uke1Gg2+1pky1zZhZEtKlKOSUhz5CPne029donTLRM9easqb3cEIB/KkJTtCdphuzo9ypvwhO9r9qntyx3Km+EhQdLMQagg3JOafkTsiLmSe6Vqn/h0r7pNyVHLI4uxrD5Bbh89j3HYc47UkEaqgCGLhr3wD8fCchG+4Jrbk82puL9Cb7NqA9YskAl7nTiScA3+1OcO9Iek2xyz3YMwgUKkI8O3Vcjw+vVjReyKVbJq0IEkq1pd4zcey+IDi+tzuzxA26ygvn890Yl5Ufcw1wP2zin6Mu1v0yif/ElHWSfarXOh8RNFUPvRWtOTwJZBIc6gD4kKq3KIbRUmYlKlSlN4mY1SoUdx9RlEfaJM9StZVTn5sMotd8u3pxvwWUrWKqt6uPmTEtXhHXWMJLmft1y4Q1lWiYad3dt/SPZiJjf8NXBj5CsV9+LWzGNGHu18xQzv2jwTuUMTNqxvyNDHut1lEe4W9sfd51dHNltXdTUrfwuyr6px30rwENAuPJqnEclLUg7aez4Zep1nStnAVkSAbyTTLcI8l2JGTDYSB82O54Z9mrT3khIxR4TsAYJ8j5G8xLIpXqgDeZxcUwhY89U105OGeCQ0XZknwsXwq+w+10NaHlosIUkoLkKBBBcEhttXxo7OIYWNWqoHD4XcXYbAf9UTwGF5yuevuKwKsvdjynWKbpV1OPEt/iufuez/AA/dd+1cJcwePh4f3XwKKNEajpFU1ph0Y0b0eduBL7uxWpkgAIkTmCUqwTLmNRKmZlXKdiyvWhrZZnq77a1I+WBrXaYhdI2IKSQQ4IuOWX0/lEdtOoSjLL8eTSqUFJYPoWCMj7A9vlSFJsluW8s0k2hZfVwCJyssAs7jnGtLWACSQAKkm4DfHo4TjOOqJmyi4vDOoIiLF2nsc6Z3cq12eZM9xE1ClHcAXPCJeJkQggggAIIIIACCCPHgAoXpl0n3djRJSfFaJiUlr+7R41bwSEJIyXGSyVdeQv2YHOLh6a7W9tkS/wDLkFX/AKiyD/8AEIpCVX8uFBh9xGvYrTTz5mL1B6qmPIkEKufeftXhQ84VCvM+Q/a450MMUTK8OrruEdS59E9YRpKZluDGXaeYyEqHrBVNtWIPACuysV+bpDvBq1Tnc/CJbtIt5YIwUPt1+zVRSvHGJfvNbPoa9nSTp78rJbtHTQAkJDAXD79YxJJswUKcuV3IxV9H2iLBZbRt666vZNCdzSlGWUIW2QEFxQ9XjGGNr02AAmWATio1A2AYnbdxeLAtpgYh4qWmrB3M1h6qxrJ/uHA/MRJLcnaaKrxPlCMy0qWR3itbePpdDmUlPujDAZwxTfzh3KhqmaE0ksIbTwyjllHES2jtEfiETFJLLSRqe77ThW8AbtzxEkEEghiCxBwIivKydhUjJuKe65JvsZOaZMRmNYZOk3nIMryi3IF3Dk4D5i41w2iKDoGbq2mXkS1S14IrxaNAA/TCtz7AMORwip8mL1SOmtq80vsdysOF51fcyobzFilk6oJdmBr4g4S994qo1MV+XsuOyl4ApgaXRY7HK8Ao1BVG9F6f3jz/AOIEu3B+rNb8KzaqVV6L6P8AcTtLC9vdrVwMj7QerX35xC6QWEuSaB3fzf7xLaWXqy1K5lNxPeNUYHpxGfdr9I65TJSaEBS93sp4t5bYyOn20q81FHrKtRRWSP0ppsTHEtDp95WO3Vv8xDK26ctU6UiTNtE1clACUSyo6rC7w+02DuwEN5jXc9gxiz6M7K95IK5gIKvUZxqJwJNznIvRhnHran9PY01n8vVmeozqsqSZF30o26NV9HXpUmWcpkW9ZmSCwTONVyv/ADDetG31htF1H0JodMy2ostonizhRbvCnWBJPhDOGe5yaGN50D6KdHWdiqWbQse1aDrjhLDI5gnbDLqU5xytymSxsy7SZqVpCkqCkqAIUkuFA1BBFCDnHccy5YSAlIAADAAMABgBhHUVkAggggAIwr0p2xR0qspUpJkypaElCikpcGYWIIIfXHIRusfPHpDP/itsf35eX+RLzhm0SdTcsp+8V/SVvmTZxVOmKmKEsJCllzqgqYaxqakmpxj3Xv379ucNLbRaVZhscPEM81R64AdRYYknkXjRi9OUjHvqeKzHpnAGp+UJKtI5ZVpDBdtT7I1ttw+8NJ9qWr2m+Gn6xXO7jHxyLxoZ5HOkp4KSC7HOnzivLVUY7RjD7UF+Of6xypEZ9Wr3HkfpJQWD2yLYxKS7Xq3xFoEcziVlKRc/PPlFSIzpqb3Lho9bj9Hg7RyhMs5PtSyFA7LlDIUctW6EtH0G7Y/XCJBYBSrIggtWjc+AziaMVz7dVSXmUQQ7CmBPX7w0l4QsXLJF5IYZl6DmRzhiLwbkkXDsrZ9WzuX8Sia0FGT/AGvljEb2wsDNPTiyVsGB90/TlFis0sIQhAY6qQLyolshgSaxxb7OJktSFe0CHOeBA3t/pijO+TzsLlxue74N/Qz6yrabLOS0nkoGNKGPnVxt1lZZjcc4y6rgYu3H941EG52vF9A7tRPPgRA+Rzq69x/mOJN+Y9onED7eYzi36Msp1Rqn2d49VJ+aTccIqdhlBakpOsXIwJwAub81+yNEsUuUEvQY4oJ9psDcpY4Rgdai6sqdOPq/59R38OLRGrUfjhfq3/YpnblxImMPE4Aa4jXSqvB74zDR+hZ9oUpRaW6qld+QZIvowqRGtdp5XsFTgq2O6QRscEEGIezWdg93W7PZsZ3EZdjeStqTUMZb5/n5Hq5Uu402Rmiex8iWQtWtNWDTWuB2IF9asXwurE+sbuSlEcRdujtIb9aDcf8A6iuZwgL/AJuASBwBq0K1a9StLVUlkZhCMVhIp3bLRYUEzMixIrQ0vwwNfONb9E/aVdps5kTy9okAAq/zZZohe+mqraAfaii6VlBSCDWmTFtoxEHY22fh7RKmvcdVbYy1Flb2od6Rx17C90RUZccCdxQ1Ntcm6wQCCPQmaEEEEABHz96X0GXpOcQKqlSli+vhKP7DH0DGN+newtOss9qKQuUo/CQtA5KmecXW7xNEo8mdIlJmIqSNrVBH1DfOF02ZAvSDtVUjibvlcYi5M4yzf4ed31DcQHwMP+9cOG3iNaEovlbmFcxqqeJtkNa5HdrKfZJJT9RwhBQ666pErbGUGIf5jaMoiVawLEOM6PxjNr0cSzHgYpyclvyct11vjyOlboT7sm/lFKptlqOFKe6JGwyAFA5ANxNfkIbS5dYlJKangPIffyixw0wK608RwiQs3X79VeHM+aBLWTgkk4GgzxhrKPX335wjpqfqytXFRauV5r1fFSMrRrml6lbR11y5RMdmbNrze8wQHF17HVZ8r+UQ1SQAHJwHWJMXfRdk7qUEX3lRAcFRHPBuEWyfgaF9V0U8eL2+HiSalH81H93CgjgHLyqaDM3VMJqIL3VfAnI3R0ou/Ghr7puFOcQPP6SmIsgNuUlqJmqPLxYReEK2gPiQbjt2FjFVlpItU6YzpC2Jp7oFAL2q8Wiyqe4/Ufdj9YB2/k5aP+K+fiWXsxZypZVQgbxe7tfcNf8A0iL5MWpKKoD5BT1c0qBTW7xP84it9mrIAkUlqOJJxpfQ3Uf4ZkP9MztVOrqkfCo3eVWA/ml7Y8tcXcZTqVv+sf59T1PTrN0aMKT55f5v7LC+BXbYoKVQNscORgSkUubEXQ2TTe7DlU8ugIVmzaBzt46oJ8zjyF8MlzwBuA5mv38sXfGhFtHoMJDgq5DhTeLhdcw2mOCobN9OFdd4g7Z2kkIOrr6xF4QCog7xQQ1/73S8UzEjPU+xJ8ochYXElqjB4/IrdaC8Sw2iqTs5jcTUG+hvhhosO42kb+dxvpjHln0tKmjwLSaGgNdzXjc3ODQqvFM+Kr7AOWFcOUR0ShGSksHdSbWDauy9q7yyylG8J1TvSdWr1ekSsVjsBNJkKBwWTUVYgX4G41EWePV2tTuUYyfkjHrR0za9QggghgrCKT6YNFGfo2YpIdcgpnDcikz/ANtS4u0J2hKSlQW2qQQp7iDQvsjqeHkD5ItRdB4HkX27YQlWkp3dcvkdkSGmtH9xOnyEq10y1qSlaTrhSL0HWDh9XVfIgiItNUxdXrShOMlwztamqkeB5+JBvpsP0z4Rwsw2Qgbue28XR3+H2+X2bOLf6jPJlaYoCI4UsDHrdHf4TafPLjCqLIkbd/2FPKIuqiWuKGqFKUfCOvpErZJZA8RcvXflypw5EtLXDr9RCyB1mPuOtlUpuQvVq6lhC8vr7Hr9YPTdq1lsLk0FccetkSGkbb3SHHrGif1GzrZF6HsXeqdVUi/8xyGbXmOLYLeCinVlwiR7O6Pb+Kq/2Hpf7X0H6xY0q6NDnxuUIbS+H04jCF0nfzB+fDzgM64qOrPUxQK2vxe6lw2ER4VUbq5Q3Ybd8cO+7blduuLcL4UQLju83P16vIUYwNZCPGsZnWH81++vzES+hrKpKgoMUi7YfqBljdVwIaJspJBAuod1xG/7xZLGwAa7CreeBvrdQu4SCcjqt52oduPL+i/c9B0WwdxUVafur6tfb9vMnbJb9VNRXJQCt9GqzF6+/wC9EJpW3glmS5yAcC4VBNXA/wBD4x7bLUEIKlXAXAM7XJAwNzJLiifdMZxbNPLWtQBCVE+JXu5BA2BhsYRhWdpO5liHgepm40nl8ss2mO0CUeAOpZFEpvDmmsbkhgL4rlrnzJxJmqof8NLhPHFXGmyG0spQN/EqPzJhSTJVMUE6qiTdLR4lH42w5DMx7Kz6Vb2kdUsNrxfC+wtOrKbOUt6qAC2VAOOPCFLNo1c06qEqWXY6vhQmo9ZZYC8UfhFk0T2adjPZqfwkEkAOn1ym+huBA2mLNIlpQkBICQAGAQoAMBdWlZfnCF/+IadPMKC1Pz/y/DzLqdq5e9sUOb2GJTrKWgKagQCoC+9RI1sLhEFYRbZCz3RW6TXVOsC35T9nrGqW0sk4tiDrXBq4igScREHIsbgqF9TvxjJpdUq1E3WxJPwaWPodqW0U1p2LL6IO3SFLVZbUBInr1e7cFKZhDhgFeqqt2JurSNgii+jqxomyZveISsa4DLSFBw5x+IReo27Rp0YuKwvIz62dby8hBBBDBUeER84aQkTO8mSrTMmTVSpi0EzlqW+qSArxEgOGUGwj6QjIvStokybUi0pHgnjVXg01Ao5FfFLDf9I5w5YyiquJeJbSa1blJMkNc3k1/wD+rsoqM6TqLUjI0+E1DfLhFzdvvc+3E5HnEF2is10wD1aH4fnQ/WHepW/co5XK3GJrbJDMxhZMJR2kxhUqmVh8mRdUNL1LgXHXTb4UT119oSSeuqnrfCiYuM9iyR11jHNqtaZaXVjcM9oy6vpDS1aQ1QQlJUrYCw39PthjZbHMnK11lgc8dww37YCUaKa1T2X6nsqUu0THOxzkNn0HExZbLICEhKQwF23jges4TssoJDJDD57fi3/pDlPT3Hfl+m2Oi9xW17LZIWR58jxF37qhQdXV5ObnP80JgYfMP57nNc4USMMwaXZAUGzOOiLO5d4313sTzrv2iHFlkFRAwoCciLvPzZnJePbPZSqpoCH5fS7IUxiTlgAUF4BbaPN2bbuEZd71KNJaae8vov5/6bHTujTuGp1dofV/ZevyFZMsJSzYV3poedR5CrmO5Ran255NTknJIfnXbgQRuUG2beGQqUphYV82wbMjIctjJ8zJym25PdntIQjTioxWEhK3K16eyNvz3VAf5kuyOiJawykJU9bq7wRV9xeHpL5vhe4y235EisKIWBXC/ZeFZM7HIRbGcoL2djjinyQsrsnKCtbvJmrk6Tq3uyiKUBvY0vrFh0fZJcoastAAJDsCrWLj1j7TFKg6icITB+3lq3+LEC7OFQt8TXMLLOfor5wV7mvWSjOTaOwhCPCHSSWFFXAXpF6WFxzAjvvMXUnGtWcuKlxRTjjDUKGQF9zpO0AbDW+OzMOe8HbexxB4iE3EtyIaTVRjQ3BQwGR2QpZpTBjRq7CMW+ZGF+9qhTmlwvT9svkfOJOQigAuemaT9iCqmzK6yWyUSC3eTQewll1LKM1KUeTI/tixQ20bZu7lIR7qQC2bV83hzHtKFPt04w8kjCqS1TbCCCCLSARFdqNCJtlmmSFFtYOlXuLSdZCuCgHGIcYxKwQJ43A+bihaFLlzBqzJailaclJvuZxiCTVKnjmYgKBGGXkxamypwGcaP6WezVPx0oVQALQBjLF0xrnRifdr7MZvrPXrmfoLt0egt66qwy+fEchPUipWqSZS9U3H1DmN+YgSevrFg0rYRNQUn1rwcQfnvuv2xU0zFIOrMBZ21sKYPjGFfWbpz1Q4ISWNnwSKBl0I6Wo3Y/KEELxhWXNrXr7Qkq8o87ilSyhJ5jt+h6U0YY0f5l4eSU3AbvLLhCZYtTF/luh3LSnZ5ffKO/1kFymLT6bVlsmvr9jpB6yPlCyBz+fXGOpQTgNo6BPRhyiYLxxb9GPlnFM+oxXuxf8APmch0Wb9+aX5b/Y9s1nJzG9xvpflDuRJSAMW+dxYc84Rlza7Duv62C6O+89YZjyPW0VvEZ1e8rVds4Xoalt0y2oPUll+b3/Yehfkp+ePBzV8LxHXfBN5YAkcDUD5frfELbNKhIOqNYkcAd+N/leIhZWkZ04uEvXE6qRuH6RVQsKtZ+yh+VdR2Lb+MDDJhxaocGl7U25wmq1gfpS7MbW/qMQaLPONTMSgflS5wN5pcMsIVTokH15kxR+IpBw9lqOBzjWpfh24lzhEO8/IlFWwC8gDfdt/2mETpuSDWagHLWFd/mOUN5eipIL92l81B/M8ORhyJCB7ATw628lQ7H8Mf6p/JB3JAnTsjGZL4qAffvHmIf2e3IXVKkqGYIVzye4wwUhOaeLddNcIaT7BKVXVS+aaEbiLojU/DEcezU+a/c6qskWaXN5ZX3bDQkcKRzarQw6/pN/A5xV0WubIxMxHuqPiHwqxbbzzfWO2CeoFPqjeK5bGjz110yraz/xFt5rgsjWUtvEntHouPtG4+9Fp7J2HvbQmjBHiUMCBd5ttZRGEVyz3Z5g3Hf7r1rc2tkI03sZo7upGuX1pla3hOHNyr+bZFFhQ71wm+Fv9vqFxU7dL1exYIIII9YYwQQQQAEEEEAHikghjUG8HGML7edmDo+drIDWWaTqH/JVeZajleUlwGcYOd1hnpfRkq0yVyJyQuWsMoHyIOBBYgi4gRbRrSpS1IlGTi8nzfKeb6tEZ3a24YDbwpSJFGh0LRqFI1W665tRUeaa0HN0VaO5mOuQpzKme8jHYFJfxDaCAzRcNA2ZMxIWghQIcEHDFjeE5qqqh9YRrxuKbhl8jlNxkssynTfZqdZPEElUn3ryg4hWbUrdWItEwEOI+kZdgTqMoAhg7imqfVcYJNwQ7F70lxGc9rvRjUzbF4S5eUT4SRUgFvCoVJFEi7bGDXpxlJuIvKaT24M4E7rrhC8u3AXluIEMpqFIUUTEKQsXpUGP7bY5/DaxCRiWhXtKT0klJ+BMS7ek+0PIseEOUW0fpfyeE0dlwzpmKTvYjz+kJzNAT03FKuaXwLX5gRfV6PWW6WS1SmvAeC1dZbj948XaHxfd9Moi1ypyPWlL4DWB5PkeUcotwuJY5GnkYQnaThzFne55kqEvh119M4RlTBLmKScfEAKnIs20HnCcueDCw1TVhv2b+sTE7Su7arrwde4/RaFezLP8AMQkX4glx7QuhNdqNQZkpOwErPAUqzcoSTKQb0g/EAfJib/oIdySAGAAGymHDD5k5RpVOv492D+f2X9zqi34iRUS/jmq+FAQMT7Q254wqLGTch/jnKfkkkPXnDpEzaX3kHkeqAYGFkzMH4EfIjf55kRn1evXL91RXwz+uSxU14jX/ALLJvEpP/T1+RcYuI8OhqetLG1Ess+8Lf9sqw/EwD8vy+3VNqc6eeOYhN9WvZP3/AKR+xPtw8iIn2FYICVPuJIZsAp35iG1htKrPNAmpKErLP7IVmDt3nA5vZLNIa/1jXfuyPV1RIWbRhtChJCAvXoxFCDWuVzl7gCbzBPqlWtHtVVqT+D+GNvoR7SXtJ4JzsXoo2maHH8NDKUcDkBlrM3wg1jWhEV2Z0Iix2dElBKm9ZRqVHadgYB6sBffErGhZ2yoQx4vkQr1XUlnwCCCCGykIIIIACCCCAAggggAi+0egpVtkKkzhQ1SoNrS1i5aCbiORcguCRGGzUWrRFpMpQcHxJp4JyQaLQ7+IUdN4LX+HW+hoiO1HZ2TbpJlThtQtPrS14KQc9lxDg0iyE8bPg6ngqfZ7tRKtIGqdWZU6pLKfFje+CpgqAWZRumCQBgzDANqgsKXaj3JqCa+GMW05om0aPtHdTaLvlzEg6s1I9pOOwpvS+RBVP6G7dKYIn1PvC8lmel6iGAUGIAYBqxOVDG63RPR8ie7X6Es9qSRNQHDst2UnM6+FbySU3AE3RlZ0V+FtBSoqUABqnVYl8GxIDYYxpNo0klYdCgRg3kzbXAAZy5IVENamUGIBGRDjljXK83ppGhQtFtLxQ52YpbEXZrZLPtB72ND51vYXYGHqTka55nea1UfKI+1aNp/DUU5JPjSWo2qXphQ53NEFOt8ySWmSkj3VylKQnYwFNtc4cnXdJe2tvMHLTyW/VF2G2lPVdzU0CjxjibZkqHiQDsI4433pF0V2Rp5OC5ifjSleDU1GN2cP7PpwEjxSy9W1tRV71ChsGMRjc0Z8NElOLFJ/Z6QfY1fhJRnueiThjDOd2cUn1Jp3LD53XH2T5RKy9Ij2kqTdVnGAqoPtxxhez2lC6pUDm3B7r/WVeYhO2t6vMUd0wZWJtmnyz4pesBigu2FUliN1b4LPbAbjUXi4jeL+f7Womn7XsDufwnMwxt+i5cw1SynICg4IxDG/hjlGZcdDpyWaTx+ZzS1wMZcz9v0u+XG4rpm/sbjuyOw/qYe0lcggL8STcv6KA+YpeI6lzivYI81cWc6UtM1gFMlDPegqMRl1lDmQOI5/v1sENLOhvv8Af7xLaLsMydMEuUkqWfZw2l7gBnzwEJSWXpiWJ+LFrJIUtSUIBUVEarVqbuHz3OTrfZLs4LKjWUxnKHiIqEvUpSd9ScTwjnsn2VRZE6xZU5XrKwTmEbNuOy6LHGtZWXa9ufvfp+4nXuNfsx4CCCCNEVCCCCAAggggAIIIIACCCCAAggggAie03Z6TbpBkz0uL0qFFS14KQcCORDguCRFA7MeiEImFdumJnJSo6ktAKUrANFTXrWh1BTMqjVYIkpySwmdTaM77T+jUKJm2BYkrxlKful7sZZwo4YMAIzq0T5kmb3FqlKkzvdVctqPLV6qxgGJbZH0TEfpvQsi1yjKtEpMxBwUKg5pN6TtDGGKF3Ol6oshVlEwx+vlupxa41hK0SQsEKDg3gi/Pj5vmExYu0no+tNjeZZSq0yA5Ms1nyx+XCaNlFUFFRV7Na0zA6dxGTYEHiGO27Wjao3FOstvkNRqRmVrSmgzL8UqqcU5D8pxGz9REWhbxep62Feus794MUbSoBmFSKDFsdvWUY/UrSlT9uO2fAqnHTwdy16vqkp3FvlDgW5V5Osc1Co3KDK84jkJfGFkojKVScOJMimTVm02pJvLUx1g1c2ULziYlrLptCmCvCXTuy2M9KEB9sVWWWh5ZpBmEIQlSybkpBUp9gFYapdUq03iW6LYzZN6bSCjMaw+fX6RGyHTFk0X6PNJLCHlFEpS0A94QFywVB1hLglKakgsco1fs56OrJZmUpPfzBXWmAMD+VFw3lztiPUH/AFUoyjsseJF1Yp5M87Jdi7Ra2WR3Uk/4ih6w/ImmsOSd8bBoLQUmyS9SUlveUfWWfzH6BgMok4IppW8Ke65KJ1ZTCCCCLysIIIIACCCCAAggggAIIIIACCCCAAggggAIIIIACCCCAAimds/R/JtZM6SRItX+YkeGbkJyR63xDxCl7NFzgjsZOLyjqeDBuz/ZqfPt4slolKl92y52RlA01Fiigs0BFR4rtUgaTb/RloybfZUoP/KUuX/SkhPlFvaPYsrVpVWnIlKbZm870K6PJ8K7Sj4ZiD/uQY6kehmwJvXaV/FMQP8AagRo0EUaI+RHUyoWH0ZaMlVFlCz/AMxS1/0qLeUWaw6PlSU6smUiWnKWlKByAhzBHUkgy2EEEEdOBBBBAAQQQQAEEEEABBBBAAQQQQAf/9k="/>
          <p:cNvSpPr>
            <a:spLocks noChangeAspect="1" noChangeArrowheads="1"/>
          </p:cNvSpPr>
          <p:nvPr/>
        </p:nvSpPr>
        <p:spPr bwMode="auto">
          <a:xfrm>
            <a:off x="155575" y="-2674938"/>
            <a:ext cx="5715000" cy="5572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0" name="Picture 8" descr="http://www.edr.no/var/edr/storage/images/media/images/ansys_bloggen_bilder/ansys_turbogrid_1_bg/52333-1-nor-NO/ansys_turbogrid_1_bg.jpg"/>
          <p:cNvPicPr>
            <a:picLocks noChangeAspect="1" noChangeArrowheads="1"/>
          </p:cNvPicPr>
          <p:nvPr/>
        </p:nvPicPr>
        <p:blipFill>
          <a:blip r:embed="rId4" cstate="print"/>
          <a:srcRect/>
          <a:stretch>
            <a:fillRect/>
          </a:stretch>
        </p:blipFill>
        <p:spPr bwMode="auto">
          <a:xfrm>
            <a:off x="2583811" y="4647543"/>
            <a:ext cx="1662074" cy="1620523"/>
          </a:xfrm>
          <a:prstGeom prst="rect">
            <a:avLst/>
          </a:prstGeom>
          <a:noFill/>
        </p:spPr>
      </p:pic>
      <p:sp>
        <p:nvSpPr>
          <p:cNvPr id="44042" name="AutoShape 10" descr="data:image/jpeg;base64,/9j/4AAQSkZJRgABAQAAAQABAAD/2wCEAAkGBhMSERUUEhQUFBUVGB0aGBcYGRcbGBwaGhgaGBgaGBkdICceHhkjGhcXHy8gJCcqLCwsFh4xNTAqNSYsLCkBCQoKDgwOGg8PGi0eHyQ0KiwvLCosLy0pKSwpLCwsLCwsLCwsLCosLSwsLCwsLCwsMCwsLCksLCwsKSwsLCwpLP/AABEIAMcAoAMBIgACEQEDEQH/xAAbAAABBQEBAAAAAAAAAAAAAAAGAAIDBAUHAf/EAEQQAAECAwUECAMGAwcEAwAAAAECEQADIQQFEjFBIjJRYQZCcYGRobHBE1LRFENicoLwFTPhByNTY5Ki8SSywtIWc4P/xAAaAQEAAwEBAQAAAAAAAAAAAAAAAQIDBAUG/8QAMBEAAgECBAIHCQEBAAAAAAAAAAECAxESITHwBFFBYXGRobHRBRMiMkKBweHxFSP/2gAMAwEAAhEDEQA/AOqFCQRiWokEEDEr/FPVSeAh6KlwkucNSSCxmL7TkI9kFiMCGBKc2SN+YeZ8o9lIUcLqb+Xuj8xzL8eUdzeu/Ircb8EkVUQABukhnmEZkvkG0pDV4GIDqYTDmpWTDMlvOFK+HTrlpfFWa1HsiSZMUUlksMMyqjxWNA5ic77QuRWy0MVDdOjrUVNhGSUl8y+ekVpyMQL4ynaNSUJ05vEsyapZJ2q/KkJHDNVdIhU34HY5kzFVHDTKNIq1t/si5KlTlgqjgMjGrVsyW1GnCI1IpiU7lOcyYciA4YHlExJeuMhyakIGaeFYiSwBYoFG2ElZ3V9buiUD34QAZOJg+EIBSkUmCladxj2YAkKFEg4jtLUok/3lWfOgq+g4Q9aSXcKNSHUoJGa9B28IalYrhKQ5+7S5q+v6uERe+9+QGmQllABbF3CdgH+aeVImIwqAdKGLB1KUpsSaCo+XnDFoJBos0VvKYZTDkO3hD0LCVFihO1kkOd9f04RDbe9+QIEWdODZC8idnYDmU5NGq5zziwpLU2UDF1lqP3iRk4c0zeGJQ6WaYqmuyN2Wnlxh4GFWUtFRnU/zFdnDjBu+9+QIpEhGQxEKKSoIThBdS82zoBmTkIls0oslk54QStaiSMJUXqSRXImFKmPhOJat3dDDdUrNufGI1MgAmW9QNo/5XCsRJvO+/IFcHCwRhAwp3A2gcAg8RXsEefELAOWFBU0HAcoakQo4pzcpXLJDpNGCaAGgFAOLNlmfGLKqhjUcDl4RFJTrEsUuySxLSdkqUw2Mgw3VKzL8eUMs/wAPZzWXRxVlLfshssoABwlRAFWJyk8VRPjUMkgMdTwlcA/rHc99BQ8kzFEJZP8AhipbQnIPxiKYpezU1HUAyKyc1HlESLSss2LMbqWFABmo9sQlYpiw0w7yys9Y7qYuoZg9S1Hwvs7yis69UQ+UCQAMfVoAECuLjWFKBAYY6NupSgU7a6w1g4fBmnfWVGhPVi73vUgSyNfhuxzJmKyScu6JiCabZq1AEDNffrEaCcNCrdySgJG6ePZD1IrtAb3XX+IaVHWiHyA1gCH+GC77RKlZp07+MPQolqrOW6nCPu+PbxhtnmbuFQ03Ef8A1a1EOkoJw0mHLNQT/hcDyiH177/UkaZdKpSH1mKfNI0qOtDvjZsvjRCafenOohiCEs/wk0Ge0fuuyGzbWGLrUaHJLCqVakcVcdYWb3/QT/Dq2FZq20WG9LGT+0ey9lQ/lS6jmd6YeUVV25BJZKl1eqiesFaPonhDZduIolKUs3VPPWnzE5aREk1H4st76AWRM2d5ZpoGH8ni3vFafMBJIcJ/EToAOLaQjaVscSgwFaAADDhLn8ogJvi+FT1/Dkg4MgBvL5nlyjkqVL5IskF8u0JUWSpJPIgxLLYluGcBt0XWqWoqmAoWAcKSGLtm3Y7RopJBdJZQyP705RgSEtqtaJSCuYpKEJzUSwEBlq6VTbYoosuKTIBZU4hlq4iWOr259kYSpVovCaV2lR+GhRCUJdqFtkB2FN414QSz5Akyklgl6ISKUFXPAZU5x2UqMUveVXZcullW+hBxNxsqiQwVxJpKAyp6w234kgnEd5WWFI3WzP1hT8DqxLJ36YvyDIdsVJ4BWopDgksQgk6dZRbXhGsFe3oQMBST1DXiuYczoKaRInE1MbNoEoFB46x4pRauLjtLSkdY6dsYM6cVkkOxyDlTR0wp493Kt2NyapIfFg61FLKzp1RHirwQk77VNEICdRx74HlTkp3lJHaoDyiM3pKT94nuf2eN1wt+b39yMRvqvJPyrVlvKIGo0pqIYi9C7oQgHkHOYOb/AIRpqYHv45KGWI9ifckR7/F1K3ZK1dtf/H3i74W2q736kYjdN5TMsbeHAdnyiI1TVHMnvdtOIPAaxlJtFqO7KCe1/q3lDk2K1q6yUdjD0DxT/lHWUV9/QnM00cvL+hPpHtBUsO1h64fWM8XFOVvzVH/Ufdo8mXKiSUlZJ5FtOPlGUuIoL6r9if6JszXlSsWdQe/wqYuok8YxFX+kZRDN6RPrHj1KjqO7NErBFNkS5iSiZVJzDs+umkY98y5VnQlchAlrxtiSA9QdYzFX8dDGbevSwS0kEk4gRhBD5Z90ZklC+7RaZ09HwipcyaoAcQpqcgGHlGpORaJQwT1yfia/DxEjtegMDlk6WFCgtKlJUMiwJGkbdlWqe8xZckY1E5nn3uPGANy6Jq8KcStkBkpAag1J1iPpKvEJZGQxDxY/vsjOnXqBQNFVd+JIKVGh8iMjAHS7RPYHZKXKmqlPXTz/AAxQfLJX61K+Xgw04xLa1qKmJqCpjgAG8XqSfKEhQHM847Z1fdqy1KpXKc2SpQwhKEggOyWPcXPCMuZ0OMwvMmLVyGyPCtYJPtp0AENNsVFI8ZWh8srdwwoxJHQaSM0lXaTF6T0Ukpylo8H9Ytm0K4wwzCdTFZcTWn802/uycKJEXQhOWEeA9ok+zSxmYrEx5HO8yS2PhiF8dAyEVIUAW/tg0TAn08tRaUoUG0Kc2I94IYgtUlKgygCDocoA5gq2nj5wk21tR3GDtfRizH7pPdCR0Zs4yQ375wACG1ft4y7XZ1LVsgqJ4B/+I6um5pLEYAaHMA6ac4E5YoGGeggCp0L6KoXaUfa2CACQh3xKFQlRyA9WaNm+pOGZMCKBT5aPp2Qxdgmo2ilSfWIVWadaFj4bA6qO6PzDUcoAH5lz2k9ZB729oz593TQWUR/q/pHQrbZkyWQNpTAqUeeiRpx41ihNkhQZQeL05QUvjV11EO/QGUpTl+LmJYhs0TExS9yRQoYZ6RQqSDwJAPhDgoHIiAPYUKFAChQoUAKFChQAojmZxJEUzOAGwoUKAEcj2H0MVf7PrrSQqesAhDJS+hCXUrtYgeMWVZHsPoYf0LmA2BaaAuoH9SQx84AFrzvJdpmk1YnZToBp5VeNS71plhh3nieJgc+1/BlqcVYA8mIf0iknpCnQ+EAEF6Keao8WPcwaKsVrPfCZrB9oCnMfURZijJC2TMSOsnxEZ97y7XiCrMZS0tVCiQSeShRj3Rz23XdbUgkspIzKVJIzAGZfMxlC0T05GanscekdDo1L2wvuK3QZXz0vtcon49iSnIAqxKlgANmKEuScxA2elk4klpVdAkgDsYxFL6QWxGU6c3AuR3giKVptall1hDnUJCT3sw8oo4taok25XTNYzlj9KyPWLSOmwO8Jo/U/vAliHER6DFAGaOlUk9dQ7Uq9Yuyb/lHctCe9RT6xz+JUTmyRL70k+pIhYHTbLes4glCviBNSzLAHMjLvi3K6Qq6yAeynrHK5l4zVJwlagn5U7Kf9KWB74ZLtcxO6tY7FGFgdjlX7KOZKe0fSJvtCVHZIUORjj0u/J4+9Ue0A+0WZfSmeM8B/SR6GAOtwo5rZen85GaAf1H/yBjZu3+0L4ign7PMWf8sYvSJAXzFMlR/CfQwNXPeZkhSeqsAHtAYH1EEUiYFo20mXiDYFFIVWlWMR3Xc1jXiExSQxUxExmZRDZ5gNAAZabwRjIUQH1OR/rFC32Szs6gAdMJZROgAGZg0vjoldShtW1KP/ANZR8s4FrVdt2Wbbk2sT1jJOEvXMggYaQBFYOichaTjmTULDEYSkjmKh3BiVCVpdImqW1NoJcdpaIk37IPXaKFpRLWrEi0BLfvMGANa33hNYSxtJSNpWAstRDEppupBwp7zrGTOWcOIJUSN4AHPj2Hjxjqpu8cPKI1XcmPbh7XwWapq/O+vO+X8y5GTp9ZyyROBSDk8TJUOI/fHSOlKupHAeERKuSWeqnwEdn+9F60/H9FfddZz0ISc8J8P3xhwscs5oQe4QeHo/L+RPgIiX0alfInwir9r0Za0/Ie7fMCf4bKP3aPCGm5ZJ6ngSPeDX/wCLyvkhiujEvg3eYz/0ODetPwXqTglzA3+AyToruUYaejko5FY7/qIMk9FUmgfxiOfKs9mUlKXtFoO7JBdIPE6MOJpGcuK4Fq+DwS/JOGfMwbt6BS1YVz5q5Uklio4QS+WFxQPqzRL0s6ASLIUJROmrWs9YIoByADlyBnxjWnXBOtKkrtK3U4woTuJrpxI4xLeUhVptUyYFECSfhyzzSCFHxJ8THkzcKkrq0erPI0WQOWjopIs8kGbNmfaFUCAiWUu4q5dkgGpijeF2WhClyxaSpKVEABSkgh6HZ2ahjSkHt13Zinf3pxLUhSUTFElSXFQkbtXzaMa8Ojom1ViMyT/cqJUoBQFZSiAakpdOf3cZZJ8yQJVcExRzQTzUon0hs3o7MS2IIDijk9nCC6bd81KcKVlCf8sJT2gkup++KRWlAMtlEqIIBTiWVJdi+ZIc+MdtChCec2rLk8yjbMCz3DMUvACgFnzOgfQRcHQ2f80v/UfRoVgtf/UJUUqTtVdJGez75QbpkqOSVEcgSP3lHpv2fRjqvEzxsDkdCVnOYjwMSo6DHrTU9yT7mDdN1qLbSKtmoA14vrCF1r/Af1p+sFR4eOiW+0m8gs+z84b9nPGKKL7PWlH9JB9WiUX2jULT2p+kfOmxYNnPKGmzHgIZLvqSeu35gR6xYl2tCslpPYRAEH2blHhs/I+cXQY9gDPMkR4LO+VT2iJ7TecqXvrCdKu3jlFNN+WfESLRLD6OIAo37ZrQZSESlJlFUzCtbOcBBL9oYjhUQ+6+j8qQlpdSd5aqrUfxK9suUbditSVpxoWmYkuAUsRwNQdDDrQQEu1BpAGVapokoVNUzIBI5qbZHiRDejt0D4CGIU4xEjVSqqPifKHqudVomy0TG+FLGNYGqlE4Enur/wAwVS5YSGAYCncMoAyTdLaZZdsZl53QFKx5KxAkgBy2hgrinbZNIACrbZmjEnoUhWJClJUKhSSQfGCy8JecDltTAApeVqUSyyTwOj5jv5wd9H7cFJApVlBn1bECcScmHnAZe0hwR2+WUTdCb1wKKKuDiAfMUxB2oXAPfyj3+GqviKLT1W0YyWFnRUKLdbIfPwJ0WYkVLXUEK4feagN1TEC00YjQ5gaAfNLEa+PapNSdsZhOiOTRyzdsyxCLGG0c+Q+sRKsHKJhbOMOFpEeUaFP+GA5iK827EnID3jYEwNnnX6eXrHucAD/8IALpcHiC3pHkxK0Aq+MtKU1USaAd+vKN2cABkHyHbGYJAnTik/ypBFPmmkO54hAI7zygDHt9nmWrCSMCEbuIOtROa1JyD6CM6d0ULOVN2ge0Hf2YPx+vCK6rNiJJZh5t7D2gAfuC1Lssr4eDGnEVBT4c86HOvZnGnOvkkAqlrSxBZ01bTiKtGrLsSUJxqDk7oOnM84rrsfJ1ny5dvHhAEN0dI5UtITNC0rUSVKwukqPBnLCgFMgI1ldIrOKmYB3K+kZ8+7ky2AGKYcz26CIbRdCUh1DEs6Zgd3GAN2Xe0lQBE2WQfxJ+sSWlYKHBDcYFZ9zpYqmZCnfwHE+kUBZUsWAQgVIHqeJ07WgDSvSckOSQOPjSB+dZpi8kMOKnH+3Pxgpu65A2OYnC1Qn5B7zDqdMhGH0hv9CCUo08YAHLbditSl+/6wO2ixLkrExGaS7eo5gh43VT5y6hJaIp9jmAPMZHDEQD4ZxvQrzoSxQIaT1N2w9IccqpThAAJGLE5ajY3JPZWsV7VZrROWZiXQFL2UlawwCaUGVOZjLuWaiVM2yCjMNorIlikvSnKrZmDW65ctaUqCQsbRJSU6JZizMfYR0zqRqK+/wVSsZMu1IGTp/KpQ8hSLcu8FaTCfzJSrzDHzjnybxmjNJPNJeJpHSUalu2keeXOjC9FgsQhVBuqKdBopx5xKi+Rqlae7EPFJ9oCJN/ggVy9NIuyb6HH2gAxk3ohak4VAtVqvwyIfWH3U8uWymxFSlK1DqUTmOTeEDFmvbaS5/f7ENsUxASBVJS4JCiC4JD5wAartTJpmxPeaD2iWQASlA/YFT4t5wKi1qAGGaqo6wSoZtyPnFuwXhNxgJ+GSxYupOleIgAmtE11/l9svMjwj2yCql/LQduZ9hA4m+TtYkTNHIAWMy2RfQ6RblX/K+HgCgCTmp0k1fIiANizB1KWer66/TvMREYlPqSw7Wqe4esQyrcPhYRVRLlqipeIvt4AID4ggtQ7yvoIAoXlagpTDcRRPue+JboseOYAd1DLV+Yv8MdwdXaUxQwEKCSKlvMtBF0fSBKK/nUVdzsn/akQBn9Mb5+DLwjOBm5rjcCdOGJS6pScgNFHmdB3w++f+ptyZZ3AXV+VNT4s3fG+lWI8PYfQD0gDGvm3psyAWCpit0HID5lcuA+kBc6cpaipRJJzJize1vM6cuYcidkcEiiR4RTgBRZu+8pkheOWdGIeihqD7GK0KJTsDFKJyMx3ZGnIwv4jotPiPrHS7RdC220Yk9yh7t3xlz7hkq6uHsNPAuD3NHuy4Dh55wk14r8PzMcbWoFomSjkMJ/CSPLI+EPCFA7EynBX1EE9q6G2db4QqWfwlx4GvnGVaOhE1NZUwKHA088vOOCfAVI/LZ76y6mimi1Tk6BTV2T7Roy70JDhwcykhj4eHhGRPsNplb8tTdlO5or/wAR+ZwR4iOSdKcPmTRa9wmkX8CGeoy9/DONCyX8yklzn/QwHGYhdSNr5gcKu+JEyz1V05sS/EU8mjMkO/4oxUHzqO4v9Yuy70xScJY4Va1jn32mYkVZRTkRWnZnD7H0iALHI58jpAB+8oykkJAUCQSl0nvZosyLZhQSdpKUgkuSog01zLjjAVZL6zQTnUResN7guglsQKfGo8FesAEMu2pmTEqQp05juB0gqu1bWVPJCf8AtEc3uy2j4iXzCmPofWDG6bweUUk9QeKRhPpAA/ds17VPWdJZbvUAfJ40bXa2kTiNJZ82T7wPfGwWhf40keb+0WzagqTNTxlnyIV7QAMQoUKAFChQoA6eaE5A14y1dbTdMOmykk7YSXPXGE5/OmhyiU2RQGRYgUG0naBI2VV8IYk/L27J/MaoVHr36UZlObdaGfaRR6jEnJzUVHfEC7qWHKWWK1SQcm+vCNNKcwGeu66FdUVQaQ5bE1YkvvDAqvMUOWkaKrJEWMJUspoQRyY+mfnFS03RJmjbloPNgPMMPF4KZ2RxO1aLGIVAyUMsteURru9BL4SKmqDiGY0zaukXXEcyLADa+gUlW4pSDoKEez9wjItPQe0o/lqTM5Ox8DXyjpf8MJcoUlVHIyORNRnodYgm2ZSaKSR25a65aHjFZU6NToXkTdo5NPlT5RaZLUG5fSGJvBJNQH5gR1lSXoQ/I/QivcmM+2dGrPNfFKS/EUPhX0Ec0+Cj9Lt25+hOI5y0tf4SNU/SJFyFhlImAkcXD9ucE1r/ALOEF/hTFJ5Go8Q7d7Rj2roda5dUgTEjVJf6+sc0uEqR0z7N3LYkRoty95QZWrGh5g8YKLvvjJQNDXxz8FP4wCWhE5G+hSf0k+dRD7uvUoOFR2VHwPZw/pHNKLi7NWLBbe+9iHGM+Refw1gHI+YyI8IjmXg2yrXI8YimFCgxYiIBYWljy07NIbFdCwgNidOj5jv1ESJtKT1h4iAJIQSSQlIdSiEpHEmgH75x7ZpappwykqmqGiAVZZkkUA5mDzop0UEhQmzVIM90gJZ0oBqWdji0KvDV7xi5AJ5EtQwsQaoorlLfeHuDEaVJVgStNSJYD1oxJYj+keQo645t9hQ8XZHFC4zZVRVbUOYyERTJRRRTgYgNFpLO9DtDOFCiYSbeEDUoKUuxSCBVJpUHqqj1KX2kgKz2kuhXVOUKFGl8rg93iUuFEUZYYiixvCkelTFiVJdTMdpJr49blChRNviwgbMsgO8gVOaC2bdU060Vhd6VAlCnbQjKhPBuGnGFCiIzlhbFiGfZVIO0NWB7yOfA8IYBtAHPTjn3n/cIUKOiEnKN2VY1UgKopIUeBDnXv4deKxuOWonCCDq1eHzf+xyhQovjlHRkGPeHQ8zQcBSTrRvEH1BgaX0OnY8KQcRowUnPhWFCjOVCFWUnJZ65bsTdovWD+zibMIK1sNQ7qGWgZJz+aDu4uh8izIYSkzCoSyVnCVVUcgQyewHxhQo4p0403kXWZrS8LKSgqSQmbs0YVGmXgYtTEKxMQhYxp5dUaFx5woUJ/C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4" name="AutoShape 12" descr="data:image/jpeg;base64,/9j/4AAQSkZJRgABAQAAAQABAAD/2wCEAAkGBhMSERUUEhQUFBUVGB0aGBcYGRcbGBwaGhgaGBgaGBkdICceHhkjGhcXHy8gJCcqLCwsFh4xNTAqNSYsLCkBCQoKDgwOGg8PGi0eHyQ0KiwvLCosLy0pKSwpLCwsLCwsLCwsLCosLSwsLCwsLCwsMCwsLCksLCwsKSwsLCwpLP/AABEIAMcAoAMBIgACEQEDEQH/xAAbAAABBQEBAAAAAAAAAAAAAAAGAAIDBAUHAf/EAEQQAAECAwUECAMGAwcEAwAAAAECEQADIQQFEjFBIjJRYQZCcYGRobHBE1LRFENicoLwFTPhByNTY5Ki8SSywtIWc4P/xAAaAQEAAwEBAQAAAAAAAAAAAAAAAQIDBAUG/8QAMBEAAgECBAIHCQEBAAAAAAAAAAECAxESITHwBFFBYXGRobHRBRMiMkKBweHxFSP/2gAMAwEAAhEDEQA/AOqFCQRiWokEEDEr/FPVSeAh6KlwkucNSSCxmL7TkI9kFiMCGBKc2SN+YeZ8o9lIUcLqb+Xuj8xzL8eUdzeu/Ircb8EkVUQABukhnmEZkvkG0pDV4GIDqYTDmpWTDMlvOFK+HTrlpfFWa1HsiSZMUUlksMMyqjxWNA5ic77QuRWy0MVDdOjrUVNhGSUl8y+ekVpyMQL4ynaNSUJ05vEsyapZJ2q/KkJHDNVdIhU34HY5kzFVHDTKNIq1t/si5KlTlgqjgMjGrVsyW1GnCI1IpiU7lOcyYciA4YHlExJeuMhyakIGaeFYiSwBYoFG2ElZ3V9buiUD34QAZOJg+EIBSkUmCladxj2YAkKFEg4jtLUok/3lWfOgq+g4Q9aSXcKNSHUoJGa9B28IalYrhKQ5+7S5q+v6uERe+9+QGmQllABbF3CdgH+aeVImIwqAdKGLB1KUpsSaCo+XnDFoJBos0VvKYZTDkO3hD0LCVFihO1kkOd9f04RDbe9+QIEWdODZC8idnYDmU5NGq5zziwpLU2UDF1lqP3iRk4c0zeGJQ6WaYqmuyN2Wnlxh4GFWUtFRnU/zFdnDjBu+9+QIpEhGQxEKKSoIThBdS82zoBmTkIls0oslk54QStaiSMJUXqSRXImFKmPhOJat3dDDdUrNufGI1MgAmW9QNo/5XCsRJvO+/IFcHCwRhAwp3A2gcAg8RXsEefELAOWFBU0HAcoakQo4pzcpXLJDpNGCaAGgFAOLNlmfGLKqhjUcDl4RFJTrEsUuySxLSdkqUw2Mgw3VKzL8eUMs/wAPZzWXRxVlLfshssoABwlRAFWJyk8VRPjUMkgMdTwlcA/rHc99BQ8kzFEJZP8AhipbQnIPxiKYpezU1HUAyKyc1HlESLSss2LMbqWFABmo9sQlYpiw0w7yys9Y7qYuoZg9S1Hwvs7yis69UQ+UCQAMfVoAECuLjWFKBAYY6NupSgU7a6w1g4fBmnfWVGhPVi73vUgSyNfhuxzJmKyScu6JiCabZq1AEDNffrEaCcNCrdySgJG6ePZD1IrtAb3XX+IaVHWiHyA1gCH+GC77RKlZp07+MPQolqrOW6nCPu+PbxhtnmbuFQ03Ef8A1a1EOkoJw0mHLNQT/hcDyiH177/UkaZdKpSH1mKfNI0qOtDvjZsvjRCafenOohiCEs/wk0Ge0fuuyGzbWGLrUaHJLCqVakcVcdYWb3/QT/Dq2FZq20WG9LGT+0ey9lQ/lS6jmd6YeUVV25BJZKl1eqiesFaPonhDZduIolKUs3VPPWnzE5aREk1H4st76AWRM2d5ZpoGH8ni3vFafMBJIcJ/EToAOLaQjaVscSgwFaAADDhLn8ogJvi+FT1/Dkg4MgBvL5nlyjkqVL5IskF8u0JUWSpJPIgxLLYluGcBt0XWqWoqmAoWAcKSGLtm3Y7RopJBdJZQyP705RgSEtqtaJSCuYpKEJzUSwEBlq6VTbYoosuKTIBZU4hlq4iWOr259kYSpVovCaV2lR+GhRCUJdqFtkB2FN414QSz5Akyklgl6ISKUFXPAZU5x2UqMUveVXZcullW+hBxNxsqiQwVxJpKAyp6w234kgnEd5WWFI3WzP1hT8DqxLJ36YvyDIdsVJ4BWopDgksQgk6dZRbXhGsFe3oQMBST1DXiuYczoKaRInE1MbNoEoFB46x4pRauLjtLSkdY6dsYM6cVkkOxyDlTR0wp493Kt2NyapIfFg61FLKzp1RHirwQk77VNEICdRx74HlTkp3lJHaoDyiM3pKT94nuf2eN1wt+b39yMRvqvJPyrVlvKIGo0pqIYi9C7oQgHkHOYOb/AIRpqYHv45KGWI9ifckR7/F1K3ZK1dtf/H3i74W2q736kYjdN5TMsbeHAdnyiI1TVHMnvdtOIPAaxlJtFqO7KCe1/q3lDk2K1q6yUdjD0DxT/lHWUV9/QnM00cvL+hPpHtBUsO1h64fWM8XFOVvzVH/Ufdo8mXKiSUlZJ5FtOPlGUuIoL6r9if6JszXlSsWdQe/wqYuok8YxFX+kZRDN6RPrHj1KjqO7NErBFNkS5iSiZVJzDs+umkY98y5VnQlchAlrxtiSA9QdYzFX8dDGbevSwS0kEk4gRhBD5Z90ZklC+7RaZ09HwipcyaoAcQpqcgGHlGpORaJQwT1yfia/DxEjtegMDlk6WFCgtKlJUMiwJGkbdlWqe8xZckY1E5nn3uPGANy6Jq8KcStkBkpAag1J1iPpKvEJZGQxDxY/vsjOnXqBQNFVd+JIKVGh8iMjAHS7RPYHZKXKmqlPXTz/AAxQfLJX61K+Xgw04xLa1qKmJqCpjgAG8XqSfKEhQHM847Z1fdqy1KpXKc2SpQwhKEggOyWPcXPCMuZ0OMwvMmLVyGyPCtYJPtp0AENNsVFI8ZWh8srdwwoxJHQaSM0lXaTF6T0Ukpylo8H9Ytm0K4wwzCdTFZcTWn802/uycKJEXQhOWEeA9ok+zSxmYrEx5HO8yS2PhiF8dAyEVIUAW/tg0TAn08tRaUoUG0Kc2I94IYgtUlKgygCDocoA5gq2nj5wk21tR3GDtfRizH7pPdCR0Zs4yQ375wACG1ft4y7XZ1LVsgqJ4B/+I6um5pLEYAaHMA6ac4E5YoGGeggCp0L6KoXaUfa2CACQh3xKFQlRyA9WaNm+pOGZMCKBT5aPp2Qxdgmo2ilSfWIVWadaFj4bA6qO6PzDUcoAH5lz2k9ZB729oz593TQWUR/q/pHQrbZkyWQNpTAqUeeiRpx41ihNkhQZQeL05QUvjV11EO/QGUpTl+LmJYhs0TExS9yRQoYZ6RQqSDwJAPhDgoHIiAPYUKFAChQoUAKFChQAojmZxJEUzOAGwoUKAEcj2H0MVf7PrrSQqesAhDJS+hCXUrtYgeMWVZHsPoYf0LmA2BaaAuoH9SQx84AFrzvJdpmk1YnZToBp5VeNS71plhh3nieJgc+1/BlqcVYA8mIf0iknpCnQ+EAEF6Keao8WPcwaKsVrPfCZrB9oCnMfURZijJC2TMSOsnxEZ97y7XiCrMZS0tVCiQSeShRj3Rz23XdbUgkspIzKVJIzAGZfMxlC0T05GanscekdDo1L2wvuK3QZXz0vtcon49iSnIAqxKlgANmKEuScxA2elk4klpVdAkgDsYxFL6QWxGU6c3AuR3giKVptall1hDnUJCT3sw8oo4taok25XTNYzlj9KyPWLSOmwO8Jo/U/vAliHER6DFAGaOlUk9dQ7Uq9Yuyb/lHctCe9RT6xz+JUTmyRL70k+pIhYHTbLes4glCviBNSzLAHMjLvi3K6Qq6yAeynrHK5l4zVJwlagn5U7Kf9KWB74ZLtcxO6tY7FGFgdjlX7KOZKe0fSJvtCVHZIUORjj0u/J4+9Ue0A+0WZfSmeM8B/SR6GAOtwo5rZen85GaAf1H/yBjZu3+0L4ign7PMWf8sYvSJAXzFMlR/CfQwNXPeZkhSeqsAHtAYH1EEUiYFo20mXiDYFFIVWlWMR3Xc1jXiExSQxUxExmZRDZ5gNAAZabwRjIUQH1OR/rFC32Szs6gAdMJZROgAGZg0vjoldShtW1KP/ANZR8s4FrVdt2Wbbk2sT1jJOEvXMggYaQBFYOichaTjmTULDEYSkjmKh3BiVCVpdImqW1NoJcdpaIk37IPXaKFpRLWrEi0BLfvMGANa33hNYSxtJSNpWAstRDEppupBwp7zrGTOWcOIJUSN4AHPj2Hjxjqpu8cPKI1XcmPbh7XwWapq/O+vO+X8y5GTp9ZyyROBSDk8TJUOI/fHSOlKupHAeERKuSWeqnwEdn+9F60/H9FfddZz0ISc8J8P3xhwscs5oQe4QeHo/L+RPgIiX0alfInwir9r0Za0/Ie7fMCf4bKP3aPCGm5ZJ6ngSPeDX/wCLyvkhiujEvg3eYz/0ODetPwXqTglzA3+AyToruUYaejko5FY7/qIMk9FUmgfxiOfKs9mUlKXtFoO7JBdIPE6MOJpGcuK4Fq+DwS/JOGfMwbt6BS1YVz5q5Uklio4QS+WFxQPqzRL0s6ASLIUJROmrWs9YIoByADlyBnxjWnXBOtKkrtK3U4woTuJrpxI4xLeUhVptUyYFECSfhyzzSCFHxJ8THkzcKkrq0erPI0WQOWjopIs8kGbNmfaFUCAiWUu4q5dkgGpijeF2WhClyxaSpKVEABSkgh6HZ2ahjSkHt13Zinf3pxLUhSUTFElSXFQkbtXzaMa8Ojom1ViMyT/cqJUoBQFZSiAakpdOf3cZZJ8yQJVcExRzQTzUon0hs3o7MS2IIDijk9nCC6bd81KcKVlCf8sJT2gkup++KRWlAMtlEqIIBTiWVJdi+ZIc+MdtChCec2rLk8yjbMCz3DMUvACgFnzOgfQRcHQ2f80v/UfRoVgtf/UJUUqTtVdJGez75QbpkqOSVEcgSP3lHpv2fRjqvEzxsDkdCVnOYjwMSo6DHrTU9yT7mDdN1qLbSKtmoA14vrCF1r/Af1p+sFR4eOiW+0m8gs+z84b9nPGKKL7PWlH9JB9WiUX2jULT2p+kfOmxYNnPKGmzHgIZLvqSeu35gR6xYl2tCslpPYRAEH2blHhs/I+cXQY9gDPMkR4LO+VT2iJ7TecqXvrCdKu3jlFNN+WfESLRLD6OIAo37ZrQZSESlJlFUzCtbOcBBL9oYjhUQ+6+j8qQlpdSd5aqrUfxK9suUbditSVpxoWmYkuAUsRwNQdDDrQQEu1BpAGVapokoVNUzIBI5qbZHiRDejt0D4CGIU4xEjVSqqPifKHqudVomy0TG+FLGNYGqlE4Enur/wAwVS5YSGAYCncMoAyTdLaZZdsZl53QFKx5KxAkgBy2hgrinbZNIACrbZmjEnoUhWJClJUKhSSQfGCy8JecDltTAApeVqUSyyTwOj5jv5wd9H7cFJApVlBn1bECcScmHnAZe0hwR2+WUTdCb1wKKKuDiAfMUxB2oXAPfyj3+GqviKLT1W0YyWFnRUKLdbIfPwJ0WYkVLXUEK4feagN1TEC00YjQ5gaAfNLEa+PapNSdsZhOiOTRyzdsyxCLGG0c+Q+sRKsHKJhbOMOFpEeUaFP+GA5iK827EnID3jYEwNnnX6eXrHucAD/8IALpcHiC3pHkxK0Aq+MtKU1USaAd+vKN2cABkHyHbGYJAnTik/ypBFPmmkO54hAI7zygDHt9nmWrCSMCEbuIOtROa1JyD6CM6d0ULOVN2ge0Hf2YPx+vCK6rNiJJZh5t7D2gAfuC1Lssr4eDGnEVBT4c86HOvZnGnOvkkAqlrSxBZ01bTiKtGrLsSUJxqDk7oOnM84rrsfJ1ny5dvHhAEN0dI5UtITNC0rUSVKwukqPBnLCgFMgI1ldIrOKmYB3K+kZ8+7ky2AGKYcz26CIbRdCUh1DEs6Zgd3GAN2Xe0lQBE2WQfxJ+sSWlYKHBDcYFZ9zpYqmZCnfwHE+kUBZUsWAQgVIHqeJ07WgDSvSckOSQOPjSB+dZpi8kMOKnH+3Pxgpu65A2OYnC1Qn5B7zDqdMhGH0hv9CCUo08YAHLbditSl+/6wO2ixLkrExGaS7eo5gh43VT5y6hJaIp9jmAPMZHDEQD4ZxvQrzoSxQIaT1N2w9IccqpThAAJGLE5ajY3JPZWsV7VZrROWZiXQFL2UlawwCaUGVOZjLuWaiVM2yCjMNorIlikvSnKrZmDW65ctaUqCQsbRJSU6JZizMfYR0zqRqK+/wVSsZMu1IGTp/KpQ8hSLcu8FaTCfzJSrzDHzjnybxmjNJPNJeJpHSUalu2keeXOjC9FgsQhVBuqKdBopx5xKi+Rqlae7EPFJ9oCJN/ggVy9NIuyb6HH2gAxk3ohak4VAtVqvwyIfWH3U8uWymxFSlK1DqUTmOTeEDFmvbaS5/f7ENsUxASBVJS4JCiC4JD5wAartTJpmxPeaD2iWQASlA/YFT4t5wKi1qAGGaqo6wSoZtyPnFuwXhNxgJ+GSxYupOleIgAmtE11/l9svMjwj2yCql/LQduZ9hA4m+TtYkTNHIAWMy2RfQ6RblX/K+HgCgCTmp0k1fIiANizB1KWer66/TvMREYlPqSw7Wqe4esQyrcPhYRVRLlqipeIvt4AID4ggtQ7yvoIAoXlagpTDcRRPue+JboseOYAd1DLV+Yv8MdwdXaUxQwEKCSKlvMtBF0fSBKK/nUVdzsn/akQBn9Mb5+DLwjOBm5rjcCdOGJS6pScgNFHmdB3w++f+ptyZZ3AXV+VNT4s3fG+lWI8PYfQD0gDGvm3psyAWCpit0HID5lcuA+kBc6cpaipRJJzJize1vM6cuYcidkcEiiR4RTgBRZu+8pkheOWdGIeihqD7GK0KJTsDFKJyMx3ZGnIwv4jotPiPrHS7RdC220Yk9yh7t3xlz7hkq6uHsNPAuD3NHuy4Dh55wk14r8PzMcbWoFomSjkMJ/CSPLI+EPCFA7EynBX1EE9q6G2db4QqWfwlx4GvnGVaOhE1NZUwKHA088vOOCfAVI/LZ76y6mimi1Tk6BTV2T7Roy70JDhwcykhj4eHhGRPsNplb8tTdlO5or/wAR+ZwR4iOSdKcPmTRa9wmkX8CGeoy9/DONCyX8yklzn/QwHGYhdSNr5gcKu+JEyz1V05sS/EU8mjMkO/4oxUHzqO4v9Yuy70xScJY4Va1jn32mYkVZRTkRWnZnD7H0iALHI58jpAB+8oykkJAUCQSl0nvZosyLZhQSdpKUgkuSog01zLjjAVZL6zQTnUResN7guglsQKfGo8FesAEMu2pmTEqQp05juB0gqu1bWVPJCf8AtEc3uy2j4iXzCmPofWDG6bweUUk9QeKRhPpAA/ds17VPWdJZbvUAfJ40bXa2kTiNJZ82T7wPfGwWhf40keb+0WzagqTNTxlnyIV7QAMQoUKAFChQoA6eaE5A14y1dbTdMOmykk7YSXPXGE5/OmhyiU2RQGRYgUG0naBI2VV8IYk/L27J/MaoVHr36UZlObdaGfaRR6jEnJzUVHfEC7qWHKWWK1SQcm+vCNNKcwGeu66FdUVQaQ5bE1YkvvDAqvMUOWkaKrJEWMJUspoQRyY+mfnFS03RJmjbloPNgPMMPF4KZ2RxO1aLGIVAyUMsteURru9BL4SKmqDiGY0zaukXXEcyLADa+gUlW4pSDoKEez9wjItPQe0o/lqTM5Ox8DXyjpf8MJcoUlVHIyORNRnodYgm2ZSaKSR25a65aHjFZU6NToXkTdo5NPlT5RaZLUG5fSGJvBJNQH5gR1lSXoQ/I/QivcmM+2dGrPNfFKS/EUPhX0Ec0+Cj9Lt25+hOI5y0tf4SNU/SJFyFhlImAkcXD9ucE1r/ALOEF/hTFJ5Go8Q7d7Rj2roda5dUgTEjVJf6+sc0uEqR0z7N3LYkRoty95QZWrGh5g8YKLvvjJQNDXxz8FP4wCWhE5G+hSf0k+dRD7uvUoOFR2VHwPZw/pHNKLi7NWLBbe+9iHGM+Refw1gHI+YyI8IjmXg2yrXI8YimFCgxYiIBYWljy07NIbFdCwgNidOj5jv1ESJtKT1h4iAJIQSSQlIdSiEpHEmgH75x7ZpappwykqmqGiAVZZkkUA5mDzop0UEhQmzVIM90gJZ0oBqWdji0KvDV7xi5AJ5EtQwsQaoorlLfeHuDEaVJVgStNSJYD1oxJYj+keQo645t9hQ8XZHFC4zZVRVbUOYyERTJRRRTgYgNFpLO9DtDOFCiYSbeEDUoKUuxSCBVJpUHqqj1KX2kgKz2kuhXVOUKFGl8rg93iUuFEUZYYiixvCkelTFiVJdTMdpJr49blChRNviwgbMsgO8gVOaC2bdU060Vhd6VAlCnbQjKhPBuGnGFCiIzlhbFiGfZVIO0NWB7yOfA8IYBtAHPTjn3n/cIUKOiEnKN2VY1UgKopIUeBDnXv4deKxuOWonCCDq1eHzf+xyhQovjlHRkGPeHQ8zQcBSTrRvEH1BgaX0OnY8KQcRowUnPhWFCjOVCFWUnJZ65bsTdovWD+zibMIK1sNQ7qGWgZJz+aDu4uh8izIYSkzCoSyVnCVVUcgQyewHxhQo4p0403kXWZrS8LKSgqSQmbs0YVGmXgYtTEKxMQhYxp5dUaFx5woUJ/C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Findings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95400"/>
            <a:ext cx="8301037" cy="2215991"/>
          </a:xfrm>
        </p:spPr>
        <p:txBody>
          <a:bodyPr/>
          <a:lstStyle/>
          <a:p>
            <a:pPr marL="342900" indent="-342900" eaLnBrk="1" hangingPunct="1">
              <a:buFont typeface="+mj-lt"/>
              <a:buAutoNum type="arabicPeriod" startAt="5"/>
            </a:pPr>
            <a:r>
              <a:rPr lang="en-US" sz="2000" dirty="0" smtClean="0">
                <a:solidFill>
                  <a:srgbClr val="9E1B32"/>
                </a:solidFill>
              </a:rPr>
              <a:t>Revolutionary algorithmic improvements </a:t>
            </a:r>
            <a:r>
              <a:rPr lang="en-US" sz="2000" dirty="0" smtClean="0"/>
              <a:t>will be required to enable future advances in simulation capability.</a:t>
            </a:r>
          </a:p>
          <a:p>
            <a:pPr marL="685800" lvl="1" indent="-342900" eaLnBrk="1" hangingPunct="1"/>
            <a:r>
              <a:rPr lang="en-US" sz="1800" dirty="0" smtClean="0">
                <a:solidFill>
                  <a:srgbClr val="9E1B32"/>
                </a:solidFill>
              </a:rPr>
              <a:t>Robust convergence behavior for complex geometries and </a:t>
            </a:r>
            <a:r>
              <a:rPr lang="en-US" sz="1800" dirty="0" err="1" smtClean="0">
                <a:solidFill>
                  <a:srgbClr val="9E1B32"/>
                </a:solidFill>
              </a:rPr>
              <a:t>flowfields</a:t>
            </a:r>
            <a:r>
              <a:rPr lang="en-US" sz="1800" dirty="0" smtClean="0">
                <a:solidFill>
                  <a:srgbClr val="9E1B32"/>
                </a:solidFill>
              </a:rPr>
              <a:t> </a:t>
            </a:r>
            <a:r>
              <a:rPr lang="en-US" sz="1800" dirty="0" smtClean="0"/>
              <a:t>is lacking </a:t>
            </a:r>
            <a:r>
              <a:rPr lang="en-US" sz="1800" dirty="0" smtClean="0">
                <a:sym typeface="Wingdings" pitchFamily="2" charset="2"/>
              </a:rPr>
              <a:t> </a:t>
            </a:r>
            <a:r>
              <a:rPr lang="en-US" sz="1800" i="1" dirty="0" smtClean="0">
                <a:sym typeface="Wingdings" pitchFamily="2" charset="2"/>
              </a:rPr>
              <a:t>need automated, mesh-tolerant, monotone positivity-preserving and entropy-preserving schemes</a:t>
            </a:r>
            <a:endParaRPr lang="en-US" sz="1800" i="1" dirty="0" smtClean="0"/>
          </a:p>
          <a:p>
            <a:pPr marL="685800" lvl="1" indent="-342900" eaLnBrk="1" hangingPunct="1"/>
            <a:r>
              <a:rPr lang="en-US" sz="1800" dirty="0" smtClean="0"/>
              <a:t>Improved </a:t>
            </a:r>
            <a:r>
              <a:rPr lang="en-US" sz="1800" dirty="0" smtClean="0">
                <a:solidFill>
                  <a:srgbClr val="9E1B32"/>
                </a:solidFill>
              </a:rPr>
              <a:t>scalability</a:t>
            </a:r>
            <a:r>
              <a:rPr lang="en-US" sz="1800" dirty="0" smtClean="0"/>
              <a:t> of CFD algorithms on current and emerging HPC hardware is needed </a:t>
            </a:r>
            <a:r>
              <a:rPr lang="en-US" sz="1800" dirty="0" smtClean="0">
                <a:sym typeface="Wingdings" pitchFamily="2" charset="2"/>
              </a:rPr>
              <a:t> </a:t>
            </a:r>
            <a:r>
              <a:rPr lang="en-US" sz="1800" i="1" dirty="0" smtClean="0">
                <a:sym typeface="Wingdings" pitchFamily="2" charset="2"/>
              </a:rPr>
              <a:t>develop “optimal” solvers, improve </a:t>
            </a:r>
            <a:r>
              <a:rPr lang="en-US" sz="1800" i="1" dirty="0" err="1" smtClean="0">
                <a:sym typeface="Wingdings" pitchFamily="2" charset="2"/>
              </a:rPr>
              <a:t>discretizations</a:t>
            </a:r>
            <a:r>
              <a:rPr lang="en-US" sz="1800" i="1" dirty="0" smtClean="0">
                <a:sym typeface="Wingdings" pitchFamily="2" charset="2"/>
              </a:rPr>
              <a:t> (e.g., higher-order)</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14</a:t>
            </a:fld>
            <a:endParaRPr lang="en-US" smtClean="0"/>
          </a:p>
        </p:txBody>
      </p:sp>
      <p:sp>
        <p:nvSpPr>
          <p:cNvPr id="6" name="Content Placeholder 8"/>
          <p:cNvSpPr txBox="1">
            <a:spLocks/>
          </p:cNvSpPr>
          <p:nvPr/>
        </p:nvSpPr>
        <p:spPr bwMode="auto">
          <a:xfrm>
            <a:off x="408227" y="3613849"/>
            <a:ext cx="8085778" cy="22898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685800" marR="0" lvl="1" indent="-342900" algn="l" defTabSz="820738" rtl="0" eaLnBrk="1" fontAlgn="base" latinLnBrk="0" hangingPunct="1">
              <a:lnSpc>
                <a:spcPct val="90000"/>
              </a:lnSpc>
              <a:spcBef>
                <a:spcPct val="3000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Robust </a:t>
            </a:r>
            <a:r>
              <a:rPr kumimoji="0" lang="en-US" sz="1800" b="0" i="0" u="none" strike="noStrike" kern="0" cap="none" spc="0" normalizeH="0" baseline="0" noProof="0" dirty="0" smtClean="0">
                <a:ln>
                  <a:noFill/>
                </a:ln>
                <a:solidFill>
                  <a:srgbClr val="9E1B32"/>
                </a:solidFill>
                <a:effectLst/>
                <a:uLnTx/>
                <a:uFillTx/>
                <a:latin typeface="+mn-lt"/>
              </a:rPr>
              <a:t>uncertainty quantification methods </a:t>
            </a:r>
            <a:r>
              <a:rPr kumimoji="0" lang="en-US" sz="1800" b="0" i="0" u="none" strike="noStrike" kern="0" cap="none" spc="0" normalizeH="0" baseline="0" noProof="0" dirty="0" smtClean="0">
                <a:ln>
                  <a:noFill/>
                </a:ln>
                <a:solidFill>
                  <a:schemeClr val="tx1"/>
                </a:solidFill>
                <a:effectLst/>
                <a:uLnTx/>
                <a:uFillTx/>
                <a:latin typeface="+mn-lt"/>
              </a:rPr>
              <a:t>are needed</a:t>
            </a:r>
          </a:p>
          <a:p>
            <a:pPr marL="1025525" marR="0" lvl="2" indent="-333375" algn="l" defTabSz="820738" rtl="0" eaLnBrk="1" fontAlgn="base" latinLnBrk="0" hangingPunct="1">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Extension of output-based error techniques and grid adaptation is not robust for 3D viscous flows about complex geometries</a:t>
            </a:r>
          </a:p>
          <a:p>
            <a:pPr marL="1025525" marR="0" lvl="2" indent="-333375" algn="l" defTabSz="820738" rtl="0" eaLnBrk="1" fontAlgn="base" latinLnBrk="0" hangingPunct="1">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Current output-based error estimates can be significantly inaccurate and/or produce unbounded errors</a:t>
            </a:r>
          </a:p>
          <a:p>
            <a:pPr marL="1025525" marR="0" lvl="2" indent="-333375" algn="l" defTabSz="820738" rtl="0" eaLnBrk="1" fontAlgn="base" latinLnBrk="0" hangingPunct="1">
              <a:lnSpc>
                <a:spcPct val="90000"/>
              </a:lnSpc>
              <a:spcBef>
                <a:spcPct val="30000"/>
              </a:spcBef>
              <a:spcAft>
                <a:spcPct val="0"/>
              </a:spcAft>
              <a:buClr>
                <a:schemeClr val="tx2"/>
              </a:buClr>
              <a:buSzTx/>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rPr>
              <a:t>Error methods for parametric variability (e.g., boundary and initial conditions)</a:t>
            </a:r>
          </a:p>
          <a:p>
            <a:pPr marL="685800" marR="0" lvl="1" indent="-342900" algn="l" defTabSz="820738" rtl="0" eaLnBrk="1" fontAlgn="base" latinLnBrk="0" hangingPunct="1">
              <a:lnSpc>
                <a:spcPct val="90000"/>
              </a:lnSpc>
              <a:spcBef>
                <a:spcPct val="30000"/>
              </a:spcBef>
              <a:spcAft>
                <a:spcPct val="0"/>
              </a:spcAft>
              <a:buClr>
                <a:schemeClr val="tx2"/>
              </a:buClr>
              <a:buSzTx/>
              <a:buFont typeface="Wingdings" pitchFamily="2" charset="2"/>
              <a:buChar char="§"/>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p:cNvSpPr>
            <a:spLocks noGrp="1"/>
          </p:cNvSpPr>
          <p:nvPr>
            <p:ph idx="1"/>
          </p:nvPr>
        </p:nvSpPr>
        <p:spPr>
          <a:xfrm>
            <a:off x="484308" y="1104044"/>
            <a:ext cx="8301037" cy="6091924"/>
          </a:xfrm>
        </p:spPr>
        <p:txBody>
          <a:bodyPr/>
          <a:lstStyle/>
          <a:p>
            <a:pPr marL="233363" indent="-233363" eaLnBrk="1" hangingPunct="1">
              <a:lnSpc>
                <a:spcPct val="95000"/>
              </a:lnSpc>
              <a:spcBef>
                <a:spcPts val="200"/>
              </a:spcBef>
            </a:pPr>
            <a:r>
              <a:rPr lang="en-US" sz="2000" dirty="0" smtClean="0"/>
              <a:t>Basic research in optimal scalable solvers required to</a:t>
            </a:r>
          </a:p>
          <a:p>
            <a:pPr marL="800100" lvl="1" indent="-342900" eaLnBrk="1" hangingPunct="1">
              <a:lnSpc>
                <a:spcPct val="95000"/>
              </a:lnSpc>
              <a:spcBef>
                <a:spcPts val="200"/>
              </a:spcBef>
            </a:pPr>
            <a:r>
              <a:rPr lang="en-US" sz="1800" dirty="0" smtClean="0"/>
              <a:t>Advance numerical efficiency of CFD solvers </a:t>
            </a:r>
            <a:r>
              <a:rPr lang="en-US" sz="1800" dirty="0" smtClean="0">
                <a:solidFill>
                  <a:srgbClr val="9E1B32"/>
                </a:solidFill>
              </a:rPr>
              <a:t>(basic R&amp;D)*</a:t>
            </a:r>
          </a:p>
          <a:p>
            <a:pPr marL="800100" lvl="1" indent="-342900" eaLnBrk="1" hangingPunct="1">
              <a:lnSpc>
                <a:spcPct val="95000"/>
              </a:lnSpc>
              <a:spcBef>
                <a:spcPts val="200"/>
              </a:spcBef>
            </a:pPr>
            <a:r>
              <a:rPr lang="en-US" sz="1800" dirty="0" smtClean="0"/>
              <a:t>Capitalize on emerging  HPC hardware</a:t>
            </a:r>
            <a:r>
              <a:rPr lang="en-US" sz="1800" dirty="0" smtClean="0">
                <a:solidFill>
                  <a:srgbClr val="FF0000"/>
                </a:solidFill>
              </a:rPr>
              <a:t> </a:t>
            </a:r>
            <a:r>
              <a:rPr lang="en-US" sz="1800" dirty="0" smtClean="0">
                <a:solidFill>
                  <a:srgbClr val="9E1B32"/>
                </a:solidFill>
              </a:rPr>
              <a:t>(HPC access)*</a:t>
            </a:r>
            <a:endParaRPr lang="en-US" sz="1800" dirty="0">
              <a:solidFill>
                <a:srgbClr val="9E1B32"/>
              </a:solidFill>
            </a:endParaRPr>
          </a:p>
          <a:p>
            <a:pPr marL="233363" indent="-233363" eaLnBrk="1" hangingPunct="1">
              <a:lnSpc>
                <a:spcPct val="95000"/>
              </a:lnSpc>
              <a:spcBef>
                <a:spcPts val="200"/>
              </a:spcBef>
            </a:pPr>
            <a:r>
              <a:rPr lang="en-US" sz="2000" dirty="0" smtClean="0"/>
              <a:t>Asymptotic properties of optimal solvers:</a:t>
            </a:r>
          </a:p>
          <a:p>
            <a:pPr marL="800100" lvl="1" indent="-342900" eaLnBrk="1" hangingPunct="1">
              <a:lnSpc>
                <a:spcPct val="95000"/>
              </a:lnSpc>
              <a:spcBef>
                <a:spcPts val="200"/>
              </a:spcBef>
            </a:pPr>
            <a:r>
              <a:rPr lang="en-US" sz="1800" dirty="0" smtClean="0"/>
              <a:t>Gains increase with problem size</a:t>
            </a:r>
          </a:p>
          <a:p>
            <a:pPr marL="800100" lvl="1" indent="-342900" eaLnBrk="1" hangingPunct="1">
              <a:lnSpc>
                <a:spcPct val="95000"/>
              </a:lnSpc>
              <a:spcBef>
                <a:spcPts val="200"/>
              </a:spcBef>
            </a:pPr>
            <a:r>
              <a:rPr lang="en-US" sz="1800" dirty="0" smtClean="0"/>
              <a:t>Gains increase with increasing HPC parallelism</a:t>
            </a:r>
          </a:p>
          <a:p>
            <a:pPr marL="800100" lvl="1" indent="-342900" eaLnBrk="1" hangingPunct="1">
              <a:lnSpc>
                <a:spcPct val="95000"/>
              </a:lnSpc>
              <a:spcBef>
                <a:spcPts val="200"/>
              </a:spcBef>
            </a:pPr>
            <a:r>
              <a:rPr lang="en-US" sz="1800" dirty="0" smtClean="0"/>
              <a:t>Orders of magnitude possible for large problems</a:t>
            </a:r>
          </a:p>
          <a:p>
            <a:pPr marL="233363" indent="-233363" eaLnBrk="1" hangingPunct="1">
              <a:lnSpc>
                <a:spcPct val="95000"/>
              </a:lnSpc>
              <a:spcBef>
                <a:spcPts val="200"/>
              </a:spcBef>
            </a:pPr>
            <a:r>
              <a:rPr lang="en-US" sz="2000" dirty="0" smtClean="0"/>
              <a:t>Many agencies have focused scalable solver projects</a:t>
            </a:r>
          </a:p>
          <a:p>
            <a:pPr marL="800100" lvl="1" indent="-342900" eaLnBrk="1" hangingPunct="1">
              <a:lnSpc>
                <a:spcPct val="95000"/>
              </a:lnSpc>
              <a:spcBef>
                <a:spcPts val="200"/>
              </a:spcBef>
            </a:pPr>
            <a:r>
              <a:rPr lang="en-US" sz="1800" dirty="0"/>
              <a:t>e</a:t>
            </a:r>
            <a:r>
              <a:rPr lang="en-US" sz="1800" dirty="0" smtClean="0"/>
              <a:t>.g. DoE ASCR program, CERFACS</a:t>
            </a:r>
          </a:p>
          <a:p>
            <a:pPr marL="233363" indent="-233363" eaLnBrk="1" hangingPunct="1">
              <a:lnSpc>
                <a:spcPct val="95000"/>
              </a:lnSpc>
              <a:spcBef>
                <a:spcPts val="200"/>
              </a:spcBef>
            </a:pPr>
            <a:r>
              <a:rPr lang="en-US" sz="2000" dirty="0" err="1" smtClean="0"/>
              <a:t>Multigrid</a:t>
            </a:r>
            <a:r>
              <a:rPr lang="en-US" sz="2000" dirty="0" smtClean="0"/>
              <a:t> used as example</a:t>
            </a:r>
          </a:p>
          <a:p>
            <a:pPr marL="800100" lvl="1" indent="-342900" eaLnBrk="1" hangingPunct="1">
              <a:lnSpc>
                <a:spcPct val="95000"/>
              </a:lnSpc>
              <a:spcBef>
                <a:spcPts val="200"/>
              </a:spcBef>
            </a:pPr>
            <a:r>
              <a:rPr lang="en-US" sz="1800" dirty="0" smtClean="0"/>
              <a:t>Initially developed with NASA funding (Brandt &amp; South, Jameson)</a:t>
            </a:r>
            <a:endParaRPr lang="en-US" sz="1600" dirty="0" smtClean="0"/>
          </a:p>
          <a:p>
            <a:pPr marL="1027113" lvl="2" indent="-225425" eaLnBrk="1" hangingPunct="1">
              <a:lnSpc>
                <a:spcPct val="95000"/>
              </a:lnSpc>
              <a:spcBef>
                <a:spcPts val="200"/>
              </a:spcBef>
            </a:pPr>
            <a:r>
              <a:rPr lang="en-US" sz="1600" dirty="0" smtClean="0"/>
              <a:t>NASA codes utilize older NASA developed </a:t>
            </a:r>
            <a:r>
              <a:rPr lang="en-US" sz="1600" dirty="0" err="1" smtClean="0"/>
              <a:t>multigrid</a:t>
            </a:r>
            <a:r>
              <a:rPr lang="en-US" sz="1600" dirty="0" smtClean="0"/>
              <a:t> (limitations)</a:t>
            </a:r>
          </a:p>
          <a:p>
            <a:pPr marL="800100" lvl="1" indent="-342900" eaLnBrk="1" hangingPunct="1">
              <a:lnSpc>
                <a:spcPct val="95000"/>
              </a:lnSpc>
              <a:spcBef>
                <a:spcPts val="200"/>
              </a:spcBef>
            </a:pPr>
            <a:r>
              <a:rPr lang="en-US" sz="1800" dirty="0" smtClean="0"/>
              <a:t>Considerable on-going development outside of NASA</a:t>
            </a:r>
          </a:p>
          <a:p>
            <a:pPr marL="1027113" lvl="2" indent="-225425" eaLnBrk="1" hangingPunct="1">
              <a:lnSpc>
                <a:spcPct val="95000"/>
              </a:lnSpc>
              <a:spcBef>
                <a:spcPts val="200"/>
              </a:spcBef>
            </a:pPr>
            <a:r>
              <a:rPr lang="en-US" sz="1600" dirty="0" smtClean="0"/>
              <a:t>LLNL AMG solvers demonstrated on 100,000 cores, 10</a:t>
            </a:r>
            <a:r>
              <a:rPr lang="en-US" sz="1600" baseline="30000" dirty="0" smtClean="0"/>
              <a:t>12</a:t>
            </a:r>
            <a:r>
              <a:rPr lang="en-US" sz="1600" dirty="0" smtClean="0"/>
              <a:t> DOFs</a:t>
            </a:r>
          </a:p>
          <a:p>
            <a:pPr marL="1027113" lvl="2" indent="-225425" eaLnBrk="1" hangingPunct="1">
              <a:lnSpc>
                <a:spcPct val="95000"/>
              </a:lnSpc>
              <a:spcBef>
                <a:spcPts val="200"/>
              </a:spcBef>
            </a:pPr>
            <a:r>
              <a:rPr lang="en-US" sz="1600" dirty="0" smtClean="0"/>
              <a:t>Not always directly transferrable to aero/CFD problems</a:t>
            </a:r>
          </a:p>
          <a:p>
            <a:pPr marL="233363" indent="-233363" eaLnBrk="1" hangingPunct="1">
              <a:lnSpc>
                <a:spcPct val="95000"/>
              </a:lnSpc>
              <a:spcBef>
                <a:spcPts val="200"/>
              </a:spcBef>
            </a:pPr>
            <a:r>
              <a:rPr lang="en-US" sz="2000" dirty="0" smtClean="0"/>
              <a:t>Solver development should focus on techniques best suited for important NASA problems</a:t>
            </a:r>
          </a:p>
          <a:p>
            <a:pPr marL="800100" lvl="1" indent="-457200" eaLnBrk="1" hangingPunct="1">
              <a:lnSpc>
                <a:spcPct val="95000"/>
              </a:lnSpc>
              <a:spcBef>
                <a:spcPts val="200"/>
              </a:spcBef>
            </a:pPr>
            <a:r>
              <a:rPr lang="en-US" sz="1800" dirty="0" smtClean="0"/>
              <a:t>Hyperbolic, time-implicit, stiff source terms…</a:t>
            </a:r>
          </a:p>
          <a:p>
            <a:pPr marL="342900" lvl="1" indent="0" eaLnBrk="1" hangingPunct="1">
              <a:lnSpc>
                <a:spcPct val="95000"/>
              </a:lnSpc>
              <a:buNone/>
            </a:pPr>
            <a:r>
              <a:rPr lang="en-US" dirty="0"/>
              <a:t>  </a:t>
            </a:r>
            <a:r>
              <a:rPr lang="en-US" dirty="0" smtClean="0"/>
              <a:t>      </a:t>
            </a:r>
            <a:endParaRPr lang="en-US" sz="1600" dirty="0" smtClean="0">
              <a:solidFill>
                <a:srgbClr val="FF0000"/>
              </a:solidFill>
            </a:endParaRPr>
          </a:p>
          <a:p>
            <a:pPr marL="800100" lvl="1" indent="-457200" eaLnBrk="1" hangingPunct="1">
              <a:lnSpc>
                <a:spcPct val="95000"/>
              </a:lnSpc>
            </a:pPr>
            <a:endParaRPr lang="en-US" dirty="0" smtClean="0"/>
          </a:p>
        </p:txBody>
      </p:sp>
      <p:sp>
        <p:nvSpPr>
          <p:cNvPr id="17410" name="Title 7"/>
          <p:cNvSpPr>
            <a:spLocks noGrp="1"/>
          </p:cNvSpPr>
          <p:nvPr>
            <p:ph type="title"/>
          </p:nvPr>
        </p:nvSpPr>
        <p:spPr>
          <a:xfrm>
            <a:off x="414338" y="348965"/>
            <a:ext cx="8301037" cy="443198"/>
          </a:xfrm>
        </p:spPr>
        <p:txBody>
          <a:bodyPr/>
          <a:lstStyle/>
          <a:p>
            <a:pPr eaLnBrk="1" hangingPunct="1"/>
            <a:r>
              <a:rPr lang="en-US" dirty="0" smtClean="0"/>
              <a:t>Case Study: </a:t>
            </a:r>
            <a:r>
              <a:rPr lang="en-US" sz="2800" dirty="0" smtClean="0"/>
              <a:t>Scalable Solvers</a:t>
            </a:r>
            <a:endParaRPr lang="en-US" sz="2800" dirty="0" smtClean="0">
              <a:solidFill>
                <a:schemeClr val="bg1">
                  <a:lumMod val="50000"/>
                </a:schemeClr>
              </a:solidFill>
            </a:endParaRP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15</a:t>
            </a:fld>
            <a:endParaRPr lang="en-US" smtClean="0"/>
          </a:p>
        </p:txBody>
      </p:sp>
      <p:sp>
        <p:nvSpPr>
          <p:cNvPr id="5" name="TextBox 4"/>
          <p:cNvSpPr txBox="1"/>
          <p:nvPr/>
        </p:nvSpPr>
        <p:spPr>
          <a:xfrm>
            <a:off x="6577264" y="6296708"/>
            <a:ext cx="1828800" cy="369332"/>
          </a:xfrm>
          <a:prstGeom prst="rect">
            <a:avLst/>
          </a:prstGeom>
          <a:noFill/>
        </p:spPr>
        <p:txBody>
          <a:bodyPr wrap="square" rtlCol="0">
            <a:spAutoFit/>
          </a:bodyPr>
          <a:lstStyle/>
          <a:p>
            <a:r>
              <a:rPr lang="en-US" dirty="0" smtClean="0">
                <a:solidFill>
                  <a:srgbClr val="9E1B32"/>
                </a:solidFill>
              </a:rPr>
              <a:t>*</a:t>
            </a:r>
            <a:r>
              <a:rPr lang="en-US" sz="1200" dirty="0">
                <a:solidFill>
                  <a:srgbClr val="9E1B32"/>
                </a:solidFill>
              </a:rPr>
              <a:t>R</a:t>
            </a:r>
            <a:r>
              <a:rPr lang="en-US" sz="1200" dirty="0" smtClean="0">
                <a:solidFill>
                  <a:srgbClr val="9E1B32"/>
                </a:solidFill>
              </a:rPr>
              <a:t>esources required</a:t>
            </a:r>
            <a:endParaRPr lang="en-US" sz="1200" dirty="0">
              <a:solidFill>
                <a:srgbClr val="9E1B32"/>
              </a:solidFill>
            </a:endParaRPr>
          </a:p>
        </p:txBody>
      </p:sp>
      <p:pic>
        <p:nvPicPr>
          <p:cNvPr id="7" name="Picture 2" descr="C:\Users\b0304091\AppData\Local\Microsoft\Windows\Temporary Internet Files\Content.Outlook\3WEP8AVU\llnl.png"/>
          <p:cNvPicPr>
            <a:picLocks noChangeAspect="1" noChangeArrowheads="1"/>
          </p:cNvPicPr>
          <p:nvPr/>
        </p:nvPicPr>
        <p:blipFill>
          <a:blip r:embed="rId3" cstate="print"/>
          <a:srcRect/>
          <a:stretch>
            <a:fillRect/>
          </a:stretch>
        </p:blipFill>
        <p:spPr bwMode="auto">
          <a:xfrm>
            <a:off x="7489329" y="1806282"/>
            <a:ext cx="1458485" cy="1440771"/>
          </a:xfrm>
          <a:prstGeom prst="rect">
            <a:avLst/>
          </a:prstGeom>
          <a:noFill/>
        </p:spPr>
      </p:pic>
    </p:spTree>
    <p:extLst>
      <p:ext uri="{BB962C8B-B14F-4D97-AF65-F5344CB8AC3E}">
        <p14:creationId xmlns:p14="http://schemas.microsoft.com/office/powerpoint/2010/main" xmlns="" val="36651951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Findings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47791" y="1206192"/>
            <a:ext cx="8301037" cy="4487382"/>
          </a:xfrm>
        </p:spPr>
        <p:txBody>
          <a:bodyPr/>
          <a:lstStyle/>
          <a:p>
            <a:pPr marL="342900" indent="-342900" eaLnBrk="1" hangingPunct="1">
              <a:buFont typeface="+mj-lt"/>
              <a:buAutoNum type="arabicPeriod" startAt="6"/>
            </a:pPr>
            <a:r>
              <a:rPr lang="en-US" sz="2000" dirty="0" smtClean="0"/>
              <a:t>Managing the </a:t>
            </a:r>
            <a:r>
              <a:rPr lang="en-US" sz="2000" dirty="0" smtClean="0">
                <a:solidFill>
                  <a:srgbClr val="9E1B32"/>
                </a:solidFill>
              </a:rPr>
              <a:t>vast amounts of data </a:t>
            </a:r>
            <a:r>
              <a:rPr lang="en-US" sz="2000" dirty="0" smtClean="0"/>
              <a:t>generated by current and future large-scale simulations</a:t>
            </a:r>
            <a:r>
              <a:rPr lang="en-US" sz="2000" dirty="0" smtClean="0">
                <a:solidFill>
                  <a:srgbClr val="9E1B32"/>
                </a:solidFill>
              </a:rPr>
              <a:t> </a:t>
            </a:r>
            <a:r>
              <a:rPr lang="en-US" sz="2000" dirty="0" smtClean="0"/>
              <a:t>will continue to be problematic and will become increasingly complex due to changing HPC hardware.</a:t>
            </a:r>
          </a:p>
          <a:p>
            <a:pPr marL="685800" lvl="1" indent="-342900" eaLnBrk="1" hangingPunct="1"/>
            <a:r>
              <a:rPr lang="en-US" dirty="0" smtClean="0"/>
              <a:t>Tools to effectively </a:t>
            </a:r>
            <a:r>
              <a:rPr lang="en-US" dirty="0" smtClean="0">
                <a:solidFill>
                  <a:srgbClr val="9E1B32"/>
                </a:solidFill>
              </a:rPr>
              <a:t>visualize, manage, and store single, very-large, high-fidelity simulations </a:t>
            </a:r>
            <a:r>
              <a:rPr lang="en-US" dirty="0" smtClean="0"/>
              <a:t>must improve </a:t>
            </a:r>
            <a:r>
              <a:rPr lang="en-US" dirty="0" smtClean="0">
                <a:sym typeface="Wingdings" pitchFamily="2" charset="2"/>
              </a:rPr>
              <a:t> </a:t>
            </a:r>
            <a:r>
              <a:rPr lang="en-US" i="1" dirty="0" smtClean="0">
                <a:sym typeface="Wingdings" pitchFamily="2" charset="2"/>
              </a:rPr>
              <a:t>development of innovative visualization and presentation techniques</a:t>
            </a:r>
          </a:p>
          <a:p>
            <a:pPr marL="685800" lvl="1" indent="-342900" eaLnBrk="1" hangingPunct="1"/>
            <a:r>
              <a:rPr lang="en-US" dirty="0" smtClean="0">
                <a:sym typeface="Wingdings" pitchFamily="2" charset="2"/>
              </a:rPr>
              <a:t>Need for the processing (</a:t>
            </a:r>
            <a:r>
              <a:rPr lang="en-US" dirty="0" smtClean="0">
                <a:solidFill>
                  <a:srgbClr val="9E1B32"/>
                </a:solidFill>
                <a:sym typeface="Wingdings" pitchFamily="2" charset="2"/>
              </a:rPr>
              <a:t>collection, synthesis, and interrogation</a:t>
            </a:r>
            <a:r>
              <a:rPr lang="en-US" dirty="0" smtClean="0">
                <a:sym typeface="Wingdings" pitchFamily="2" charset="2"/>
              </a:rPr>
              <a:t>) of thousands of CFD simulations </a:t>
            </a:r>
            <a:r>
              <a:rPr lang="en-US" dirty="0" smtClean="0">
                <a:solidFill>
                  <a:srgbClr val="9E1B32"/>
                </a:solidFill>
                <a:sym typeface="Wingdings" pitchFamily="2" charset="2"/>
              </a:rPr>
              <a:t>in real-time </a:t>
            </a:r>
            <a:r>
              <a:rPr lang="en-US" dirty="0" smtClean="0">
                <a:sym typeface="Wingdings" pitchFamily="2" charset="2"/>
              </a:rPr>
              <a:t> </a:t>
            </a:r>
            <a:r>
              <a:rPr lang="en-US" i="1" dirty="0" smtClean="0">
                <a:sym typeface="Wingdings" pitchFamily="2" charset="2"/>
              </a:rPr>
              <a:t>ROM, “meta-models”, etc</a:t>
            </a:r>
            <a:r>
              <a:rPr lang="en-US" dirty="0" smtClean="0">
                <a:sym typeface="Wingdings" pitchFamily="2" charset="2"/>
              </a:rPr>
              <a:t>.</a:t>
            </a:r>
          </a:p>
          <a:p>
            <a:pPr marL="685800" lvl="1" indent="-342900" eaLnBrk="1" hangingPunct="1"/>
            <a:r>
              <a:rPr lang="en-US" dirty="0" smtClean="0">
                <a:sym typeface="Wingdings" pitchFamily="2" charset="2"/>
              </a:rPr>
              <a:t>Development of methods to </a:t>
            </a:r>
            <a:r>
              <a:rPr lang="en-US" dirty="0" smtClean="0">
                <a:solidFill>
                  <a:srgbClr val="9E1B32"/>
                </a:solidFill>
                <a:sym typeface="Wingdings" pitchFamily="2" charset="2"/>
              </a:rPr>
              <a:t>merge CFD data with other aerodynamic source data</a:t>
            </a:r>
            <a:r>
              <a:rPr lang="en-US" dirty="0" smtClean="0">
                <a:sym typeface="Wingdings" pitchFamily="2" charset="2"/>
              </a:rPr>
              <a:t> (e.g., wind tunnel, flight data) </a:t>
            </a:r>
            <a:r>
              <a:rPr lang="en-US" dirty="0" smtClean="0">
                <a:solidFill>
                  <a:srgbClr val="9E1B32"/>
                </a:solidFill>
                <a:sym typeface="Wingdings" pitchFamily="2" charset="2"/>
              </a:rPr>
              <a:t>and multi-disciplinary simulation data to create an integrated database </a:t>
            </a:r>
            <a:r>
              <a:rPr lang="en-US" dirty="0" smtClean="0">
                <a:sym typeface="Wingdings" pitchFamily="2" charset="2"/>
              </a:rPr>
              <a:t>(with confidence level) is critical</a:t>
            </a:r>
          </a:p>
          <a:p>
            <a:pPr marL="685800" lvl="1" indent="-342900" eaLnBrk="1" hangingPunct="1"/>
            <a:endParaRPr lang="en-US" sz="1800" dirty="0" smtClean="0"/>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16</a:t>
            </a:fld>
            <a:endParaRPr lang="en-US"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Findings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95400"/>
            <a:ext cx="8301037" cy="3222421"/>
          </a:xfrm>
        </p:spPr>
        <p:txBody>
          <a:bodyPr/>
          <a:lstStyle/>
          <a:p>
            <a:pPr marL="342900" indent="-342900" eaLnBrk="1" hangingPunct="1">
              <a:buFont typeface="+mj-lt"/>
              <a:buAutoNum type="arabicPeriod" startAt="7"/>
            </a:pPr>
            <a:r>
              <a:rPr lang="en-US" sz="2000" dirty="0" smtClean="0"/>
              <a:t>In order to enable increasingly </a:t>
            </a:r>
            <a:r>
              <a:rPr lang="en-US" sz="2000" dirty="0" smtClean="0">
                <a:solidFill>
                  <a:srgbClr val="9E1B32"/>
                </a:solidFill>
              </a:rPr>
              <a:t>multidisciplinary simulations</a:t>
            </a:r>
            <a:r>
              <a:rPr lang="en-US" sz="2000" dirty="0" smtClean="0"/>
              <a:t>, for both </a:t>
            </a:r>
            <a:r>
              <a:rPr lang="en-US" sz="2000" dirty="0" smtClean="0">
                <a:solidFill>
                  <a:srgbClr val="9E1B32"/>
                </a:solidFill>
              </a:rPr>
              <a:t>analysis and design optimization purposes</a:t>
            </a:r>
            <a:r>
              <a:rPr lang="en-US" sz="2000" dirty="0" smtClean="0"/>
              <a:t>, several advances are required:</a:t>
            </a:r>
          </a:p>
          <a:p>
            <a:pPr marL="685800" lvl="1" indent="-342900" eaLnBrk="1" hangingPunct="1"/>
            <a:r>
              <a:rPr lang="en-US" sz="1800" dirty="0" smtClean="0"/>
              <a:t>Individual </a:t>
            </a:r>
            <a:r>
              <a:rPr lang="en-US" sz="1800" dirty="0" smtClean="0">
                <a:solidFill>
                  <a:srgbClr val="9E1B32"/>
                </a:solidFill>
              </a:rPr>
              <a:t>component CFD solver robustness and automation </a:t>
            </a:r>
            <a:r>
              <a:rPr lang="en-US" sz="1800" dirty="0" smtClean="0"/>
              <a:t>will be required.</a:t>
            </a:r>
          </a:p>
          <a:p>
            <a:pPr marL="685800" lvl="1" indent="-342900" eaLnBrk="1" hangingPunct="1"/>
            <a:r>
              <a:rPr lang="en-US" sz="1800" dirty="0" smtClean="0"/>
              <a:t>Development of </a:t>
            </a:r>
            <a:r>
              <a:rPr lang="en-US" sz="1800" dirty="0" smtClean="0">
                <a:solidFill>
                  <a:srgbClr val="9E1B32"/>
                </a:solidFill>
              </a:rPr>
              <a:t>standards </a:t>
            </a:r>
            <a:r>
              <a:rPr lang="en-US" sz="1800" dirty="0" smtClean="0"/>
              <a:t>for </a:t>
            </a:r>
            <a:r>
              <a:rPr lang="en-US" sz="1800" dirty="0" smtClean="0">
                <a:solidFill>
                  <a:srgbClr val="9E1B32"/>
                </a:solidFill>
              </a:rPr>
              <a:t>coupling</a:t>
            </a:r>
            <a:r>
              <a:rPr lang="en-US" sz="1800" dirty="0" smtClean="0"/>
              <a:t> of CFD to </a:t>
            </a:r>
            <a:r>
              <a:rPr lang="en-US" sz="1800" dirty="0" smtClean="0">
                <a:solidFill>
                  <a:srgbClr val="9E1B32"/>
                </a:solidFill>
              </a:rPr>
              <a:t>high-fidelity </a:t>
            </a:r>
            <a:r>
              <a:rPr lang="en-US" sz="1800" dirty="0" smtClean="0"/>
              <a:t>simulations of other disciplines</a:t>
            </a:r>
          </a:p>
          <a:p>
            <a:pPr marL="685800" lvl="1" indent="-342900" eaLnBrk="1" hangingPunct="1"/>
            <a:r>
              <a:rPr lang="en-US" sz="1800" dirty="0" smtClean="0"/>
              <a:t>Emphasis on the </a:t>
            </a:r>
            <a:r>
              <a:rPr lang="en-US" sz="1800" dirty="0" smtClean="0">
                <a:solidFill>
                  <a:srgbClr val="9E1B32"/>
                </a:solidFill>
              </a:rPr>
              <a:t>Science of MDAO </a:t>
            </a:r>
            <a:r>
              <a:rPr lang="en-US" sz="1800" dirty="0" smtClean="0"/>
              <a:t>and the development of stable, accurate and conservatives techniques for information transfer</a:t>
            </a:r>
          </a:p>
          <a:p>
            <a:pPr marL="685800" lvl="1" indent="-342900" eaLnBrk="1" hangingPunct="1"/>
            <a:r>
              <a:rPr lang="en-US" sz="1800" dirty="0" smtClean="0"/>
              <a:t>Techniques for </a:t>
            </a:r>
            <a:r>
              <a:rPr lang="en-US" sz="1800" dirty="0" smtClean="0">
                <a:solidFill>
                  <a:srgbClr val="9E1B32"/>
                </a:solidFill>
              </a:rPr>
              <a:t>computing sensitivity information </a:t>
            </a:r>
            <a:r>
              <a:rPr lang="en-US" sz="1800" dirty="0" smtClean="0"/>
              <a:t>and </a:t>
            </a:r>
            <a:r>
              <a:rPr lang="en-US" sz="1800" dirty="0" smtClean="0">
                <a:solidFill>
                  <a:srgbClr val="9E1B32"/>
                </a:solidFill>
              </a:rPr>
              <a:t>propagating uncertainties </a:t>
            </a:r>
            <a:r>
              <a:rPr lang="en-US" sz="1800" dirty="0" smtClean="0"/>
              <a:t>in the context of high-fidelity MDAO problems</a:t>
            </a:r>
            <a:endParaRPr lang="en-US" sz="1800" dirty="0" smtClean="0">
              <a:solidFill>
                <a:srgbClr val="9E1B32"/>
              </a:solidFill>
            </a:endParaRP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17</a:t>
            </a:fld>
            <a:endParaRPr lang="en-US" smtClean="0"/>
          </a:p>
        </p:txBody>
      </p:sp>
      <p:pic>
        <p:nvPicPr>
          <p:cNvPr id="37890" name="Picture 2" descr="airplane-optimization_opt"/>
          <p:cNvPicPr>
            <a:picLocks noChangeAspect="1" noChangeArrowheads="1"/>
          </p:cNvPicPr>
          <p:nvPr/>
        </p:nvPicPr>
        <p:blipFill>
          <a:blip r:embed="rId3" cstate="print"/>
          <a:srcRect/>
          <a:stretch>
            <a:fillRect/>
          </a:stretch>
        </p:blipFill>
        <p:spPr bwMode="auto">
          <a:xfrm>
            <a:off x="0" y="4456704"/>
            <a:ext cx="3782541" cy="2136891"/>
          </a:xfrm>
          <a:prstGeom prst="rect">
            <a:avLst/>
          </a:prstGeom>
          <a:noFill/>
        </p:spPr>
      </p:pic>
      <p:pic>
        <p:nvPicPr>
          <p:cNvPr id="37892" name="Picture 4" descr="metamodel_opt"/>
          <p:cNvPicPr>
            <a:picLocks noChangeAspect="1" noChangeArrowheads="1"/>
          </p:cNvPicPr>
          <p:nvPr/>
        </p:nvPicPr>
        <p:blipFill>
          <a:blip r:embed="rId4" cstate="print"/>
          <a:srcRect/>
          <a:stretch>
            <a:fillRect/>
          </a:stretch>
        </p:blipFill>
        <p:spPr bwMode="auto">
          <a:xfrm>
            <a:off x="3770182" y="5564170"/>
            <a:ext cx="1985547" cy="781546"/>
          </a:xfrm>
          <a:prstGeom prst="rect">
            <a:avLst/>
          </a:prstGeom>
          <a:noFill/>
        </p:spPr>
      </p:pic>
      <p:pic>
        <p:nvPicPr>
          <p:cNvPr id="37896" name="Picture 8" descr="http://www.nasa.gov/images/content/652874main_DRC-010-013_Figure-1-575px.jpg"/>
          <p:cNvPicPr>
            <a:picLocks noChangeAspect="1" noChangeArrowheads="1"/>
          </p:cNvPicPr>
          <p:nvPr/>
        </p:nvPicPr>
        <p:blipFill>
          <a:blip r:embed="rId5" cstate="print"/>
          <a:srcRect/>
          <a:stretch>
            <a:fillRect/>
          </a:stretch>
        </p:blipFill>
        <p:spPr bwMode="auto">
          <a:xfrm>
            <a:off x="5922905" y="4452729"/>
            <a:ext cx="2923639" cy="2160951"/>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10"/>
          </p:nvPr>
        </p:nvSpPr>
        <p:spPr>
          <a:noFill/>
        </p:spPr>
        <p:txBody>
          <a:bodyPr/>
          <a:lstStyle/>
          <a:p>
            <a:fld id="{08EA261E-4406-4379-A067-3B4DDB7E2E1B}" type="slidenum">
              <a:rPr lang="en-US" smtClean="0"/>
              <a:pPr/>
              <a:t>18</a:t>
            </a:fld>
            <a:endParaRPr lang="en-US" smtClean="0"/>
          </a:p>
        </p:txBody>
      </p:sp>
      <p:sp>
        <p:nvSpPr>
          <p:cNvPr id="11266" name="Title 7"/>
          <p:cNvSpPr>
            <a:spLocks noGrp="1"/>
          </p:cNvSpPr>
          <p:nvPr>
            <p:ph type="title" idx="4294967295"/>
          </p:nvPr>
        </p:nvSpPr>
        <p:spPr>
          <a:xfrm>
            <a:off x="414338" y="349250"/>
            <a:ext cx="8301037" cy="442913"/>
          </a:xfrm>
        </p:spPr>
        <p:txBody>
          <a:bodyPr/>
          <a:lstStyle/>
          <a:p>
            <a:pPr eaLnBrk="1" hangingPunct="1"/>
            <a:r>
              <a:rPr lang="en-US" dirty="0" smtClean="0"/>
              <a:t>Vision of CFD in 2030</a:t>
            </a:r>
            <a:endParaRPr lang="en-US" sz="2400" dirty="0" smtClean="0"/>
          </a:p>
        </p:txBody>
      </p:sp>
      <p:sp>
        <p:nvSpPr>
          <p:cNvPr id="2" name="Content Placeholder 8"/>
          <p:cNvSpPr>
            <a:spLocks noGrp="1"/>
          </p:cNvSpPr>
          <p:nvPr>
            <p:ph idx="4294967295"/>
          </p:nvPr>
        </p:nvSpPr>
        <p:spPr>
          <a:xfrm>
            <a:off x="414338" y="1199688"/>
            <a:ext cx="6790693" cy="4625882"/>
          </a:xfrm>
        </p:spPr>
        <p:txBody>
          <a:bodyPr/>
          <a:lstStyle/>
          <a:p>
            <a:r>
              <a:rPr lang="en-US" sz="1800" dirty="0" smtClean="0">
                <a:solidFill>
                  <a:srgbClr val="9E1B32"/>
                </a:solidFill>
              </a:rPr>
              <a:t>Emphasis on physics-based, predictive modeling</a:t>
            </a:r>
          </a:p>
          <a:p>
            <a:pPr>
              <a:spcBef>
                <a:spcPts val="0"/>
              </a:spcBef>
              <a:buNone/>
            </a:pPr>
            <a:r>
              <a:rPr lang="en-US" sz="1800" b="0" dirty="0" smtClean="0">
                <a:solidFill>
                  <a:srgbClr val="9E1B32"/>
                </a:solidFill>
              </a:rPr>
              <a:t>	</a:t>
            </a:r>
            <a:r>
              <a:rPr lang="en-US" sz="1600" b="0" dirty="0" smtClean="0"/>
              <a:t>Transition, turbulence, separation, chemically-reacting flows, radiation, heat transfer, and constitutive models, among others.</a:t>
            </a:r>
          </a:p>
          <a:p>
            <a:r>
              <a:rPr lang="en-US" sz="1800" dirty="0" smtClean="0">
                <a:solidFill>
                  <a:srgbClr val="9E1B32"/>
                </a:solidFill>
              </a:rPr>
              <a:t>Management of errors and uncertainties </a:t>
            </a:r>
            <a:endParaRPr lang="en-US" sz="1800" b="0" dirty="0" smtClean="0"/>
          </a:p>
          <a:p>
            <a:pPr marL="176213" lvl="1" indent="-4763">
              <a:spcBef>
                <a:spcPts val="0"/>
              </a:spcBef>
              <a:buNone/>
            </a:pPr>
            <a:r>
              <a:rPr lang="en-US" sz="1600" dirty="0" smtClean="0"/>
              <a:t>From p</a:t>
            </a:r>
            <a:r>
              <a:rPr lang="en-US" sz="1600" b="0" dirty="0" smtClean="0"/>
              <a:t>hysical modeling, mesh and </a:t>
            </a:r>
            <a:r>
              <a:rPr lang="en-US" sz="1600" b="0" dirty="0" err="1" smtClean="0"/>
              <a:t>discretization</a:t>
            </a:r>
            <a:r>
              <a:rPr lang="en-US" sz="1600" b="0" dirty="0" smtClean="0"/>
              <a:t> inadequacies, natural variability (</a:t>
            </a:r>
            <a:r>
              <a:rPr lang="en-US" sz="1600" b="0" dirty="0" err="1" smtClean="0"/>
              <a:t>aleatory</a:t>
            </a:r>
            <a:r>
              <a:rPr lang="en-US" sz="1600" dirty="0" smtClean="0"/>
              <a:t>), lack of knowledge in the parameters of a particular fluid flow problem (epistemic), etc.</a:t>
            </a:r>
            <a:endParaRPr lang="en-US" sz="1600" b="0" dirty="0" smtClean="0"/>
          </a:p>
          <a:p>
            <a:r>
              <a:rPr lang="en-US" sz="1800" dirty="0" smtClean="0">
                <a:solidFill>
                  <a:srgbClr val="9E1B32"/>
                </a:solidFill>
              </a:rPr>
              <a:t>A much higher degree of automation in all steps of the analysis process </a:t>
            </a:r>
            <a:r>
              <a:rPr lang="en-US" sz="1600" b="0" dirty="0" smtClean="0"/>
              <a:t>Geometry creation, mesh generation and adaptation, large databases of simulation results, extraction and understanding of the vast amounts of information generated with minimal user intervention.</a:t>
            </a:r>
          </a:p>
          <a:p>
            <a:r>
              <a:rPr lang="en-US" sz="1800" dirty="0" smtClean="0">
                <a:solidFill>
                  <a:srgbClr val="9E1B32"/>
                </a:solidFill>
              </a:rPr>
              <a:t>Ability to effectively utilize massively parallel, heterogeneous, and fault-tolerant HPC architectures that will be available in the 2030 time frame </a:t>
            </a:r>
            <a:r>
              <a:rPr lang="en-US" sz="1600" b="0" dirty="0" smtClean="0"/>
              <a:t>Multiple memory hierarchies, latencies, bandwidths, etc.</a:t>
            </a:r>
          </a:p>
          <a:p>
            <a:r>
              <a:rPr lang="en-US" sz="1800" dirty="0" smtClean="0">
                <a:solidFill>
                  <a:srgbClr val="9E1B32"/>
                </a:solidFill>
              </a:rPr>
              <a:t>Flexible use of HPC systems </a:t>
            </a:r>
          </a:p>
          <a:p>
            <a:pPr marL="176213" indent="0">
              <a:spcBef>
                <a:spcPts val="0"/>
              </a:spcBef>
              <a:buNone/>
            </a:pPr>
            <a:r>
              <a:rPr lang="en-US" sz="1600" b="0" dirty="0" smtClean="0"/>
              <a:t>Capability- and capacity-computing tasks in both industrial and research environments.</a:t>
            </a:r>
          </a:p>
          <a:p>
            <a:r>
              <a:rPr lang="en-US" sz="1800" dirty="0" smtClean="0">
                <a:solidFill>
                  <a:srgbClr val="9E1B32"/>
                </a:solidFill>
              </a:rPr>
              <a:t>Seamless integration with multi-disciplinary analyses</a:t>
            </a:r>
          </a:p>
          <a:p>
            <a:pPr indent="6350">
              <a:spcBef>
                <a:spcPts val="0"/>
              </a:spcBef>
              <a:buNone/>
            </a:pPr>
            <a:r>
              <a:rPr lang="en-US" sz="1600" b="0" dirty="0" smtClean="0"/>
              <a:t>High fidelity CFD tools, interfaces, coupling approaches, etc.</a:t>
            </a:r>
          </a:p>
        </p:txBody>
      </p:sp>
      <p:pic>
        <p:nvPicPr>
          <p:cNvPr id="5" name="Picture 2" descr="http://www.turbostream-cfd.com/media/uploads/files/1/turbostream-casestudy-siemens.png"/>
          <p:cNvPicPr>
            <a:picLocks noChangeAspect="1" noChangeArrowheads="1"/>
          </p:cNvPicPr>
          <p:nvPr/>
        </p:nvPicPr>
        <p:blipFill>
          <a:blip r:embed="rId3" cstate="print"/>
          <a:srcRect/>
          <a:stretch>
            <a:fillRect/>
          </a:stretch>
        </p:blipFill>
        <p:spPr bwMode="auto">
          <a:xfrm>
            <a:off x="7531636" y="1230897"/>
            <a:ext cx="1314909" cy="816150"/>
          </a:xfrm>
          <a:prstGeom prst="rect">
            <a:avLst/>
          </a:prstGeom>
          <a:noFill/>
          <a:ln w="9525">
            <a:noFill/>
            <a:miter lim="800000"/>
            <a:headEnd/>
            <a:tailEnd/>
          </a:ln>
        </p:spPr>
      </p:pic>
      <p:pic>
        <p:nvPicPr>
          <p:cNvPr id="6" name="Picture 5" descr="X51 Magee.png"/>
          <p:cNvPicPr>
            <a:picLocks noChangeAspect="1"/>
          </p:cNvPicPr>
          <p:nvPr/>
        </p:nvPicPr>
        <p:blipFill>
          <a:blip r:embed="rId4" cstate="print"/>
          <a:stretch>
            <a:fillRect/>
          </a:stretch>
        </p:blipFill>
        <p:spPr>
          <a:xfrm>
            <a:off x="7468495" y="2300045"/>
            <a:ext cx="893307" cy="686088"/>
          </a:xfrm>
          <a:prstGeom prst="rect">
            <a:avLst/>
          </a:prstGeom>
        </p:spPr>
      </p:pic>
      <p:pic>
        <p:nvPicPr>
          <p:cNvPr id="7" name="Picture 6" descr="03-H-47 Forward Flight.png"/>
          <p:cNvPicPr>
            <a:picLocks noChangeAspect="1"/>
          </p:cNvPicPr>
          <p:nvPr/>
        </p:nvPicPr>
        <p:blipFill>
          <a:blip r:embed="rId5" cstate="print"/>
          <a:stretch>
            <a:fillRect/>
          </a:stretch>
        </p:blipFill>
        <p:spPr>
          <a:xfrm>
            <a:off x="7664330" y="5615088"/>
            <a:ext cx="1325434" cy="770662"/>
          </a:xfrm>
          <a:prstGeom prst="rect">
            <a:avLst/>
          </a:prstGeom>
        </p:spPr>
      </p:pic>
      <p:pic>
        <p:nvPicPr>
          <p:cNvPr id="8" name="Picture 7" descr="AIAA 2011-3650 Housman Launch Vehicle Pad.png"/>
          <p:cNvPicPr>
            <a:picLocks noChangeAspect="1"/>
          </p:cNvPicPr>
          <p:nvPr/>
        </p:nvPicPr>
        <p:blipFill>
          <a:blip r:embed="rId6" cstate="print"/>
          <a:stretch>
            <a:fillRect/>
          </a:stretch>
        </p:blipFill>
        <p:spPr>
          <a:xfrm>
            <a:off x="6411817" y="5808981"/>
            <a:ext cx="1421176" cy="888235"/>
          </a:xfrm>
          <a:prstGeom prst="rect">
            <a:avLst/>
          </a:prstGeom>
        </p:spPr>
      </p:pic>
      <p:pic>
        <p:nvPicPr>
          <p:cNvPr id="9" name="Picture 8" descr="Supersonic Magee.png"/>
          <p:cNvPicPr>
            <a:picLocks noChangeAspect="1"/>
          </p:cNvPicPr>
          <p:nvPr/>
        </p:nvPicPr>
        <p:blipFill>
          <a:blip r:embed="rId7" cstate="print"/>
          <a:stretch>
            <a:fillRect/>
          </a:stretch>
        </p:blipFill>
        <p:spPr>
          <a:xfrm>
            <a:off x="7425508" y="3835489"/>
            <a:ext cx="947311" cy="816929"/>
          </a:xfrm>
          <a:prstGeom prst="rect">
            <a:avLst/>
          </a:prstGeom>
        </p:spPr>
      </p:pic>
      <p:pic>
        <p:nvPicPr>
          <p:cNvPr id="10" name="Picture 9" descr="AIAA 2006-3662 Stookesberry F-18a.png"/>
          <p:cNvPicPr>
            <a:picLocks noChangeAspect="1"/>
          </p:cNvPicPr>
          <p:nvPr/>
        </p:nvPicPr>
        <p:blipFill>
          <a:blip r:embed="rId8" cstate="print"/>
          <a:stretch>
            <a:fillRect/>
          </a:stretch>
        </p:blipFill>
        <p:spPr>
          <a:xfrm>
            <a:off x="7689774" y="3024249"/>
            <a:ext cx="1194636" cy="677418"/>
          </a:xfrm>
          <a:prstGeom prst="rect">
            <a:avLst/>
          </a:prstGeom>
        </p:spPr>
      </p:pic>
      <p:pic>
        <p:nvPicPr>
          <p:cNvPr id="11" name="Picture 3"/>
          <p:cNvPicPr>
            <a:picLocks noChangeAspect="1" noChangeArrowheads="1"/>
          </p:cNvPicPr>
          <p:nvPr/>
        </p:nvPicPr>
        <p:blipFill>
          <a:blip r:embed="rId9" cstate="print"/>
          <a:srcRect/>
          <a:stretch>
            <a:fillRect/>
          </a:stretch>
        </p:blipFill>
        <p:spPr bwMode="auto">
          <a:xfrm>
            <a:off x="7498652" y="4754759"/>
            <a:ext cx="1513145" cy="89963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692" y="3234872"/>
            <a:ext cx="6027167" cy="29849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19</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r>
              <a:rPr lang="en-US" dirty="0" smtClean="0"/>
              <a:t>Grand Challenge Problems</a:t>
            </a:r>
            <a:endParaRPr lang="en-US" sz="1200" dirty="0" smtClean="0">
              <a:solidFill>
                <a:schemeClr val="bg1">
                  <a:lumMod val="5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6656001" y="1106178"/>
            <a:ext cx="2328955" cy="104600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630335" y="2188544"/>
            <a:ext cx="1043321" cy="10328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7718051" y="2956253"/>
            <a:ext cx="1260766" cy="9455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7835124" y="4160077"/>
            <a:ext cx="1145882" cy="670583"/>
          </a:xfrm>
          <a:prstGeom prst="rect">
            <a:avLst/>
          </a:prstGeom>
          <a:noFill/>
          <a:ln w="9525">
            <a:noFill/>
            <a:miter lim="800000"/>
            <a:headEnd/>
            <a:tailEnd/>
          </a:ln>
          <a:effectLst/>
        </p:spPr>
      </p:pic>
      <p:sp>
        <p:nvSpPr>
          <p:cNvPr id="1033" name="AutoShape 9"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p:cNvPicPr>
            <a:picLocks noChangeAspect="1" noChangeArrowheads="1"/>
          </p:cNvPicPr>
          <p:nvPr/>
        </p:nvPicPr>
        <p:blipFill>
          <a:blip r:embed="rId7" cstate="print"/>
          <a:srcRect/>
          <a:stretch>
            <a:fillRect/>
          </a:stretch>
        </p:blipFill>
        <p:spPr bwMode="auto">
          <a:xfrm>
            <a:off x="6881488" y="5082332"/>
            <a:ext cx="1940777" cy="1320014"/>
          </a:xfrm>
          <a:prstGeom prst="rect">
            <a:avLst/>
          </a:prstGeom>
          <a:noFill/>
          <a:ln w="9525">
            <a:noFill/>
            <a:miter lim="800000"/>
            <a:headEnd/>
            <a:tailEnd/>
          </a:ln>
          <a:effectLst/>
        </p:spPr>
      </p:pic>
      <p:pic>
        <p:nvPicPr>
          <p:cNvPr id="58370" name="Picture 2" descr="http://www.aviationweek.com/Portals/AWeek/Ares/JMR%20Flying%20300%20DPI.jpg"/>
          <p:cNvPicPr>
            <a:picLocks noChangeAspect="1" noChangeArrowheads="1"/>
          </p:cNvPicPr>
          <p:nvPr/>
        </p:nvPicPr>
        <p:blipFill>
          <a:blip r:embed="rId8" cstate="print"/>
          <a:srcRect/>
          <a:stretch>
            <a:fillRect/>
          </a:stretch>
        </p:blipFill>
        <p:spPr bwMode="auto">
          <a:xfrm>
            <a:off x="6883400" y="4534162"/>
            <a:ext cx="791306" cy="507942"/>
          </a:xfrm>
          <a:prstGeom prst="rect">
            <a:avLst/>
          </a:prstGeom>
          <a:noFill/>
        </p:spPr>
      </p:pic>
      <p:pic>
        <p:nvPicPr>
          <p:cNvPr id="1029" name="Picture 5"/>
          <p:cNvPicPr>
            <a:picLocks noChangeAspect="1" noChangeArrowheads="1"/>
          </p:cNvPicPr>
          <p:nvPr/>
        </p:nvPicPr>
        <p:blipFill>
          <a:blip r:embed="rId9" cstate="print"/>
          <a:srcRect/>
          <a:stretch>
            <a:fillRect/>
          </a:stretch>
        </p:blipFill>
        <p:spPr bwMode="auto">
          <a:xfrm>
            <a:off x="6636755" y="3254280"/>
            <a:ext cx="1038344" cy="528171"/>
          </a:xfrm>
          <a:prstGeom prst="rect">
            <a:avLst/>
          </a:prstGeom>
          <a:noFill/>
          <a:ln w="9525">
            <a:noFill/>
            <a:miter lim="800000"/>
            <a:headEnd/>
            <a:tailEnd/>
          </a:ln>
          <a:effectLst/>
        </p:spPr>
      </p:pic>
      <p:sp>
        <p:nvSpPr>
          <p:cNvPr id="2" name="Content Placeholder 8"/>
          <p:cNvSpPr>
            <a:spLocks noGrp="1"/>
          </p:cNvSpPr>
          <p:nvPr>
            <p:ph idx="4294967295"/>
          </p:nvPr>
        </p:nvSpPr>
        <p:spPr>
          <a:xfrm>
            <a:off x="414338" y="1212465"/>
            <a:ext cx="6120277" cy="4930581"/>
          </a:xfrm>
        </p:spPr>
        <p:txBody>
          <a:bodyPr/>
          <a:lstStyle/>
          <a:p>
            <a:pPr marL="342900" indent="-342900" eaLnBrk="1" hangingPunct="1"/>
            <a:r>
              <a:rPr lang="en-US" dirty="0" smtClean="0"/>
              <a:t>Represent critical step changes in engineering design capability</a:t>
            </a:r>
          </a:p>
          <a:p>
            <a:pPr marL="342900" indent="-342900" eaLnBrk="1" hangingPunct="1"/>
            <a:r>
              <a:rPr lang="en-US" dirty="0" smtClean="0"/>
              <a:t>May not be routinely achievable by 2030</a:t>
            </a:r>
          </a:p>
          <a:p>
            <a:pPr marL="342900" indent="-342900" eaLnBrk="1" hangingPunct="1"/>
            <a:r>
              <a:rPr lang="en-US" dirty="0" smtClean="0"/>
              <a:t>Representative of key elements of major NASA missions</a:t>
            </a:r>
          </a:p>
          <a:p>
            <a:pPr marL="342900" indent="-342900" eaLnBrk="1" hangingPunct="1"/>
            <a:endParaRPr lang="en-US" sz="1100" dirty="0" smtClean="0"/>
          </a:p>
          <a:p>
            <a:pPr marL="663575" lvl="1" indent="-457200" eaLnBrk="1" hangingPunct="1">
              <a:spcBef>
                <a:spcPts val="1800"/>
              </a:spcBef>
              <a:buFont typeface="+mj-lt"/>
              <a:buAutoNum type="arabicPeriod"/>
            </a:pPr>
            <a:r>
              <a:rPr lang="en-US" dirty="0" smtClean="0"/>
              <a:t>Large Eddy Simulation (LES) of a powered aircraft configuration across the full flight envelope</a:t>
            </a:r>
          </a:p>
          <a:p>
            <a:pPr marL="663575" lvl="1" indent="-457200" eaLnBrk="1" hangingPunct="1">
              <a:buFont typeface="+mj-lt"/>
              <a:buAutoNum type="arabicPeriod"/>
            </a:pPr>
            <a:r>
              <a:rPr lang="en-US" dirty="0" smtClean="0"/>
              <a:t>Off-design turbofan engine transient simulation</a:t>
            </a:r>
          </a:p>
          <a:p>
            <a:pPr marL="663575" lvl="1" indent="-457200" eaLnBrk="1" hangingPunct="1">
              <a:buFont typeface="+mj-lt"/>
              <a:buAutoNum type="arabicPeriod"/>
            </a:pPr>
            <a:r>
              <a:rPr lang="en-US" dirty="0" smtClean="0"/>
              <a:t>Multi-Disciplinary Analysis and Optimization (MDAO) of a highly-flexible advanced aircraft configuration</a:t>
            </a:r>
          </a:p>
          <a:p>
            <a:pPr marL="663575" lvl="1" indent="-457200" eaLnBrk="1" hangingPunct="1">
              <a:buFont typeface="+mj-lt"/>
              <a:buAutoNum type="arabicPeriod"/>
            </a:pPr>
            <a:r>
              <a:rPr lang="en-US" dirty="0" smtClean="0"/>
              <a:t>Probabilistic analysis of a powered space access configuration</a:t>
            </a:r>
          </a:p>
        </p:txBody>
      </p:sp>
      <p:pic>
        <p:nvPicPr>
          <p:cNvPr id="15" name="Picture 14" descr="\\ladc\public\ADP\ASD\ASD Programs &amp; Projects\LMPI - N+2\02_Phase II\02_Engineering\Renders\N_Plus_2_2012_rendr_E.jpg"/>
          <p:cNvPicPr>
            <a:picLocks noChangeAspect="1" noChangeArrowheads="1"/>
          </p:cNvPicPr>
          <p:nvPr/>
        </p:nvPicPr>
        <p:blipFill>
          <a:blip r:embed="rId10" cstate="print"/>
          <a:srcRect t="9738" b="13858"/>
          <a:stretch>
            <a:fillRect/>
          </a:stretch>
        </p:blipFill>
        <p:spPr bwMode="auto">
          <a:xfrm>
            <a:off x="7720198" y="2198074"/>
            <a:ext cx="1254264" cy="719015"/>
          </a:xfrm>
          <a:prstGeom prst="rect">
            <a:avLst/>
          </a:prstGeom>
          <a:noFill/>
          <a:ln w="9525">
            <a:noFill/>
            <a:miter lim="800000"/>
            <a:headEnd/>
            <a:tailEnd/>
          </a:ln>
        </p:spPr>
      </p:pic>
      <p:pic>
        <p:nvPicPr>
          <p:cNvPr id="128002" name="Picture 2" descr="\\fs-sw-129\b0304091\c394138\NASA Vision 2030 CFD Code\Deliverable 7a - Draft Report v2\Images\SupersonicHi-Alt_Green.jpg"/>
          <p:cNvPicPr>
            <a:picLocks noChangeAspect="1" noChangeArrowheads="1"/>
          </p:cNvPicPr>
          <p:nvPr/>
        </p:nvPicPr>
        <p:blipFill>
          <a:blip r:embed="rId11" cstate="print"/>
          <a:srcRect/>
          <a:stretch>
            <a:fillRect/>
          </a:stretch>
        </p:blipFill>
        <p:spPr bwMode="auto">
          <a:xfrm>
            <a:off x="6874933" y="3827993"/>
            <a:ext cx="794436" cy="673516"/>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10"/>
          </p:nvPr>
        </p:nvSpPr>
        <p:spPr>
          <a:noFill/>
        </p:spPr>
        <p:txBody>
          <a:bodyPr/>
          <a:lstStyle/>
          <a:p>
            <a:fld id="{BFD7BCA4-3A3E-4436-94CE-7054C1008FB0}" type="slidenum">
              <a:rPr lang="en-US" smtClean="0"/>
              <a:pPr/>
              <a:t>2</a:t>
            </a:fld>
            <a:endParaRPr lang="en-US" smtClean="0"/>
          </a:p>
        </p:txBody>
      </p:sp>
      <p:sp>
        <p:nvSpPr>
          <p:cNvPr id="9218" name="Title 7"/>
          <p:cNvSpPr>
            <a:spLocks noGrp="1"/>
          </p:cNvSpPr>
          <p:nvPr>
            <p:ph type="title"/>
          </p:nvPr>
        </p:nvSpPr>
        <p:spPr>
          <a:xfrm>
            <a:off x="414338" y="349250"/>
            <a:ext cx="8301037" cy="442913"/>
          </a:xfrm>
        </p:spPr>
        <p:txBody>
          <a:bodyPr/>
          <a:lstStyle/>
          <a:p>
            <a:pPr eaLnBrk="1" hangingPunct="1"/>
            <a:r>
              <a:rPr lang="en-US" dirty="0" smtClean="0"/>
              <a:t>Outline</a:t>
            </a:r>
          </a:p>
        </p:txBody>
      </p:sp>
      <p:sp>
        <p:nvSpPr>
          <p:cNvPr id="9219" name="Content Placeholder 8"/>
          <p:cNvSpPr>
            <a:spLocks noGrp="1"/>
          </p:cNvSpPr>
          <p:nvPr>
            <p:ph idx="1"/>
          </p:nvPr>
        </p:nvSpPr>
        <p:spPr>
          <a:xfrm>
            <a:off x="414338" y="1476375"/>
            <a:ext cx="8301037" cy="4524315"/>
          </a:xfrm>
        </p:spPr>
        <p:txBody>
          <a:bodyPr/>
          <a:lstStyle/>
          <a:p>
            <a:pPr marL="342900" indent="-342900" eaLnBrk="1" hangingPunct="1"/>
            <a:r>
              <a:rPr lang="en-US" sz="2800" dirty="0" smtClean="0"/>
              <a:t>Acknowledgments</a:t>
            </a:r>
          </a:p>
          <a:p>
            <a:pPr marL="342900" indent="-342900" eaLnBrk="1" hangingPunct="1"/>
            <a:r>
              <a:rPr lang="en-US" sz="2800" dirty="0" smtClean="0"/>
              <a:t>Introductions</a:t>
            </a:r>
          </a:p>
          <a:p>
            <a:pPr marL="342900" indent="-342900" eaLnBrk="1" hangingPunct="1"/>
            <a:r>
              <a:rPr lang="en-US" sz="2800" dirty="0" smtClean="0"/>
              <a:t>Overview of Study</a:t>
            </a:r>
          </a:p>
          <a:p>
            <a:pPr marL="342900" indent="-342900" eaLnBrk="1" hangingPunct="1"/>
            <a:r>
              <a:rPr lang="en-US" sz="2800" dirty="0" smtClean="0"/>
              <a:t>Findings</a:t>
            </a:r>
          </a:p>
          <a:p>
            <a:pPr marL="342900" indent="-342900" eaLnBrk="1" hangingPunct="1"/>
            <a:r>
              <a:rPr lang="en-US" sz="2800" dirty="0" smtClean="0"/>
              <a:t>Vision</a:t>
            </a:r>
          </a:p>
          <a:p>
            <a:pPr marL="342900" indent="-342900" eaLnBrk="1" hangingPunct="1"/>
            <a:r>
              <a:rPr lang="en-US" sz="2800" dirty="0" smtClean="0"/>
              <a:t>Technology Development Plan</a:t>
            </a:r>
          </a:p>
          <a:p>
            <a:pPr marL="342900" indent="-342900" eaLnBrk="1" hangingPunct="1"/>
            <a:r>
              <a:rPr lang="en-US" sz="2800" dirty="0" smtClean="0"/>
              <a:t>Recommendations</a:t>
            </a:r>
          </a:p>
          <a:p>
            <a:pPr marL="342900" indent="-342900" eaLnBrk="1" hangingPunct="1"/>
            <a:r>
              <a:rPr lang="en-US" sz="2800" dirty="0" smtClean="0"/>
              <a:t>Answers to Key NASA questions</a:t>
            </a:r>
          </a:p>
          <a:p>
            <a:pPr marL="342900" indent="-342900" eaLnBrk="1" hangingPunct="1"/>
            <a:endParaRPr lang="en-US"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106178"/>
            <a:ext cx="9035942" cy="5218422"/>
            <a:chOff x="0" y="1106178"/>
            <a:chExt cx="9035942" cy="5218422"/>
          </a:xfrm>
        </p:grpSpPr>
        <p:sp>
          <p:nvSpPr>
            <p:cNvPr id="5" name="Rectangle 4"/>
            <p:cNvSpPr/>
            <p:nvPr/>
          </p:nvSpPr>
          <p:spPr>
            <a:xfrm>
              <a:off x="0" y="1106178"/>
              <a:ext cx="6478859" cy="491362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656001" y="1106178"/>
              <a:ext cx="2379941" cy="5218422"/>
              <a:chOff x="6656001" y="1106178"/>
              <a:chExt cx="2379941" cy="5218422"/>
            </a:xfrm>
          </p:grpSpPr>
          <p:pic>
            <p:nvPicPr>
              <p:cNvPr id="1026" name="Picture 2"/>
              <p:cNvPicPr>
                <a:picLocks noChangeAspect="1" noChangeArrowheads="1"/>
              </p:cNvPicPr>
              <p:nvPr/>
            </p:nvPicPr>
            <p:blipFill>
              <a:blip r:embed="rId3" cstate="print"/>
              <a:srcRect/>
              <a:stretch>
                <a:fillRect/>
              </a:stretch>
            </p:blipFill>
            <p:spPr bwMode="auto">
              <a:xfrm>
                <a:off x="6656001" y="1106178"/>
                <a:ext cx="2328955" cy="1046007"/>
              </a:xfrm>
              <a:prstGeom prst="rect">
                <a:avLst/>
              </a:prstGeom>
              <a:noFill/>
              <a:ln w="9525">
                <a:noFill/>
                <a:miter lim="800000"/>
                <a:headEnd/>
                <a:tailEnd/>
              </a:ln>
              <a:effectLst/>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01780" y="2152185"/>
                <a:ext cx="1862662" cy="1246614"/>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69100" y="3398799"/>
                <a:ext cx="2128022" cy="1536063"/>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25151" y="5612634"/>
                <a:ext cx="798198" cy="711966"/>
              </a:xfrm>
              <a:prstGeom prst="rect">
                <a:avLst/>
              </a:prstGeom>
            </p:spPr>
          </p:pic>
          <p:pic>
            <p:nvPicPr>
              <p:cNvPr id="13" name="Picture 3"/>
              <p:cNvPicPr>
                <a:picLocks noChangeAspect="1" noChangeArrowheads="1"/>
              </p:cNvPicPr>
              <p:nvPr/>
            </p:nvPicPr>
            <p:blipFill>
              <a:blip r:embed="rId7" cstate="print"/>
              <a:srcRect/>
              <a:stretch>
                <a:fillRect/>
              </a:stretch>
            </p:blipFill>
            <p:spPr bwMode="auto">
              <a:xfrm>
                <a:off x="7526573" y="4953078"/>
                <a:ext cx="1509369" cy="897388"/>
              </a:xfrm>
              <a:prstGeom prst="rect">
                <a:avLst/>
              </a:prstGeom>
              <a:noFill/>
              <a:ln w="9525">
                <a:noFill/>
                <a:miter lim="800000"/>
                <a:headEnd/>
                <a:tailEnd/>
              </a:ln>
              <a:effectLst/>
            </p:spPr>
          </p:pic>
        </p:grpSp>
      </p:grpSp>
      <p:sp>
        <p:nvSpPr>
          <p:cNvPr id="2" name="Content Placeholder 8"/>
          <p:cNvSpPr>
            <a:spLocks noGrp="1"/>
          </p:cNvSpPr>
          <p:nvPr>
            <p:ph idx="4294967295"/>
          </p:nvPr>
        </p:nvSpPr>
        <p:spPr>
          <a:xfrm>
            <a:off x="155576" y="1289955"/>
            <a:ext cx="5981753" cy="4427366"/>
          </a:xfrm>
        </p:spPr>
        <p:txBody>
          <a:bodyPr/>
          <a:lstStyle/>
          <a:p>
            <a:pPr marL="342900" indent="-342900" eaLnBrk="1" hangingPunct="1">
              <a:spcBef>
                <a:spcPts val="300"/>
              </a:spcBef>
            </a:pPr>
            <a:r>
              <a:rPr lang="en-US" dirty="0" smtClean="0"/>
              <a:t>Assess the ability to use CFD over the entire flight envelope, including dynamic maneuvers</a:t>
            </a:r>
          </a:p>
          <a:p>
            <a:pPr marL="342900" indent="-342900" eaLnBrk="1" hangingPunct="1">
              <a:spcBef>
                <a:spcPts val="1200"/>
              </a:spcBef>
            </a:pPr>
            <a:r>
              <a:rPr lang="en-US" dirty="0" smtClean="0"/>
              <a:t>Assess the ability of CFD to accurately predict separated turbulent flows</a:t>
            </a:r>
          </a:p>
          <a:p>
            <a:pPr marL="682625" lvl="1" indent="-341313" eaLnBrk="1" hangingPunct="1">
              <a:spcBef>
                <a:spcPts val="300"/>
              </a:spcBef>
            </a:pPr>
            <a:r>
              <a:rPr lang="en-US" dirty="0" smtClean="0"/>
              <a:t>Monitor increasing LES region for hybrid RANS-LES simulations</a:t>
            </a:r>
          </a:p>
          <a:p>
            <a:pPr marL="682625" lvl="1" indent="-341313" eaLnBrk="1" hangingPunct="1">
              <a:spcBef>
                <a:spcPts val="300"/>
              </a:spcBef>
            </a:pPr>
            <a:r>
              <a:rPr lang="en-US" dirty="0" smtClean="0"/>
              <a:t>Evaluate success of WMLES</a:t>
            </a:r>
          </a:p>
          <a:p>
            <a:pPr marL="682625" lvl="1" indent="-341313" eaLnBrk="1" hangingPunct="1">
              <a:spcBef>
                <a:spcPts val="300"/>
              </a:spcBef>
            </a:pPr>
            <a:r>
              <a:rPr lang="en-US" dirty="0" smtClean="0"/>
              <a:t>Determine future feasibility of WRLES </a:t>
            </a:r>
          </a:p>
          <a:p>
            <a:pPr marL="342900" indent="-342900" eaLnBrk="1" hangingPunct="1">
              <a:spcBef>
                <a:spcPts val="1200"/>
              </a:spcBef>
            </a:pPr>
            <a:r>
              <a:rPr lang="en-US" dirty="0" smtClean="0"/>
              <a:t>Assess the ability to model or simulate transition effects</a:t>
            </a:r>
          </a:p>
          <a:p>
            <a:pPr marL="342900" indent="-342900" eaLnBrk="1" hangingPunct="1">
              <a:spcBef>
                <a:spcPts val="1200"/>
              </a:spcBef>
            </a:pPr>
            <a:r>
              <a:rPr lang="en-US" dirty="0" smtClean="0"/>
              <a:t>Project future reductions in wind tunnel testing</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20</a:t>
            </a:fld>
            <a:endParaRPr lang="en-US" smtClean="0"/>
          </a:p>
        </p:txBody>
      </p:sp>
      <p:sp>
        <p:nvSpPr>
          <p:cNvPr id="17410" name="Title 7"/>
          <p:cNvSpPr>
            <a:spLocks noGrp="1"/>
          </p:cNvSpPr>
          <p:nvPr>
            <p:ph type="title" idx="4294967295"/>
          </p:nvPr>
        </p:nvSpPr>
        <p:spPr>
          <a:xfrm>
            <a:off x="411480" y="82296"/>
            <a:ext cx="8407056" cy="775597"/>
          </a:xfrm>
        </p:spPr>
        <p:txBody>
          <a:bodyPr/>
          <a:lstStyle/>
          <a:p>
            <a:pPr eaLnBrk="1" hangingPunct="1"/>
            <a:r>
              <a:rPr lang="en-US" sz="2800" dirty="0" smtClean="0"/>
              <a:t>LES of a Powered Aircraft Configuration Across the Full Flight Envelope</a:t>
            </a:r>
            <a:endParaRPr lang="en-US" sz="2800" dirty="0" smtClean="0">
              <a:solidFill>
                <a:schemeClr val="bg1">
                  <a:lumMod val="50000"/>
                </a:schemeClr>
              </a:solidFill>
            </a:endParaRPr>
          </a:p>
        </p:txBody>
      </p:sp>
      <p:sp>
        <p:nvSpPr>
          <p:cNvPr id="1033" name="AutoShape 9"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60436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06178"/>
            <a:ext cx="6478859" cy="432095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8"/>
          <p:cNvSpPr>
            <a:spLocks noGrp="1"/>
          </p:cNvSpPr>
          <p:nvPr>
            <p:ph idx="4294967295"/>
          </p:nvPr>
        </p:nvSpPr>
        <p:spPr>
          <a:xfrm>
            <a:off x="155575" y="1295592"/>
            <a:ext cx="6152235" cy="3856440"/>
          </a:xfrm>
        </p:spPr>
        <p:txBody>
          <a:bodyPr/>
          <a:lstStyle/>
          <a:p>
            <a:pPr marL="342900" indent="-342900" eaLnBrk="1" hangingPunct="1">
              <a:spcBef>
                <a:spcPts val="300"/>
              </a:spcBef>
            </a:pPr>
            <a:r>
              <a:rPr lang="en-US" dirty="0" smtClean="0"/>
              <a:t>Measure progress towards virtual engine testing and off-design characterization</a:t>
            </a:r>
          </a:p>
          <a:p>
            <a:pPr marL="342900" indent="-342900" eaLnBrk="1" hangingPunct="1">
              <a:spcBef>
                <a:spcPts val="1200"/>
              </a:spcBef>
            </a:pPr>
            <a:r>
              <a:rPr lang="en-US" dirty="0" smtClean="0"/>
              <a:t>Assess the ability to accurately predict:</a:t>
            </a:r>
          </a:p>
          <a:p>
            <a:pPr marL="682625" lvl="1" indent="-341313" eaLnBrk="1" hangingPunct="1">
              <a:spcBef>
                <a:spcPts val="300"/>
              </a:spcBef>
            </a:pPr>
            <a:r>
              <a:rPr lang="en-US" dirty="0" smtClean="0"/>
              <a:t>Separated flows</a:t>
            </a:r>
          </a:p>
          <a:p>
            <a:pPr marL="682625" lvl="1" indent="-341313" eaLnBrk="1" hangingPunct="1">
              <a:spcBef>
                <a:spcPts val="300"/>
              </a:spcBef>
            </a:pPr>
            <a:r>
              <a:rPr lang="en-US" dirty="0" smtClean="0"/>
              <a:t>Secondary flows</a:t>
            </a:r>
          </a:p>
          <a:p>
            <a:pPr marL="682625" lvl="1" indent="-341313" eaLnBrk="1" hangingPunct="1">
              <a:spcBef>
                <a:spcPts val="300"/>
              </a:spcBef>
            </a:pPr>
            <a:r>
              <a:rPr lang="en-US" dirty="0" smtClean="0"/>
              <a:t>Conjugate heat transfer</a:t>
            </a:r>
          </a:p>
          <a:p>
            <a:pPr marL="682625" lvl="1" indent="-341313" eaLnBrk="1" hangingPunct="1">
              <a:spcBef>
                <a:spcPts val="300"/>
              </a:spcBef>
            </a:pPr>
            <a:r>
              <a:rPr lang="en-US" dirty="0" smtClean="0"/>
              <a:t>Rotating components, periodic behavior</a:t>
            </a:r>
          </a:p>
          <a:p>
            <a:pPr marL="342900" indent="-342900" eaLnBrk="1" hangingPunct="1">
              <a:spcBef>
                <a:spcPts val="1200"/>
              </a:spcBef>
            </a:pPr>
            <a:r>
              <a:rPr lang="en-US" dirty="0" smtClean="0"/>
              <a:t>Potential to demonstrate industrial use of WRLES for lower Re regions</a:t>
            </a:r>
          </a:p>
          <a:p>
            <a:pPr marL="342900" indent="-342900" eaLnBrk="1" hangingPunct="1">
              <a:spcBef>
                <a:spcPts val="1200"/>
              </a:spcBef>
            </a:pPr>
            <a:r>
              <a:rPr lang="en-US" dirty="0" smtClean="0"/>
              <a:t>Assess progress in combustion modeling and prediction abilities</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21</a:t>
            </a:fld>
            <a:endParaRPr lang="en-US" dirty="0" smtClean="0"/>
          </a:p>
        </p:txBody>
      </p:sp>
      <p:sp>
        <p:nvSpPr>
          <p:cNvPr id="17410" name="Title 7"/>
          <p:cNvSpPr>
            <a:spLocks noGrp="1"/>
          </p:cNvSpPr>
          <p:nvPr>
            <p:ph type="title" idx="4294967295"/>
          </p:nvPr>
        </p:nvSpPr>
        <p:spPr>
          <a:xfrm>
            <a:off x="411480" y="347472"/>
            <a:ext cx="9144000" cy="387798"/>
          </a:xfrm>
        </p:spPr>
        <p:txBody>
          <a:bodyPr/>
          <a:lstStyle/>
          <a:p>
            <a:pPr eaLnBrk="1" hangingPunct="1"/>
            <a:r>
              <a:rPr lang="en-US" sz="2800" dirty="0" smtClean="0"/>
              <a:t> Off-Design </a:t>
            </a:r>
            <a:r>
              <a:rPr lang="en-US" sz="2800" dirty="0"/>
              <a:t>T</a:t>
            </a:r>
            <a:r>
              <a:rPr lang="en-US" sz="2800" dirty="0" smtClean="0"/>
              <a:t>urbofan Engine Transient </a:t>
            </a:r>
            <a:r>
              <a:rPr lang="en-US" sz="2800" dirty="0"/>
              <a:t>S</a:t>
            </a:r>
            <a:r>
              <a:rPr lang="en-US" sz="2800" dirty="0" smtClean="0"/>
              <a:t>imulation</a:t>
            </a:r>
            <a:endParaRPr lang="en-US" sz="2800" dirty="0"/>
          </a:p>
        </p:txBody>
      </p:sp>
      <p:sp>
        <p:nvSpPr>
          <p:cNvPr id="1033" name="AutoShape 9"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4"/>
          <p:cNvPicPr>
            <a:picLocks noChangeAspect="1" noChangeArrowheads="1"/>
          </p:cNvPicPr>
          <p:nvPr/>
        </p:nvPicPr>
        <p:blipFill>
          <a:blip r:embed="rId3" cstate="print"/>
          <a:srcRect/>
          <a:stretch>
            <a:fillRect/>
          </a:stretch>
        </p:blipFill>
        <p:spPr bwMode="auto">
          <a:xfrm>
            <a:off x="6613395" y="1152177"/>
            <a:ext cx="1090484" cy="1079580"/>
          </a:xfrm>
          <a:prstGeom prst="rect">
            <a:avLst/>
          </a:prstGeom>
          <a:noFill/>
          <a:ln w="9525">
            <a:noFill/>
            <a:miter lim="800000"/>
            <a:headEnd/>
            <a:tailEnd/>
          </a:ln>
          <a:effectLst/>
        </p:spPr>
      </p:pic>
      <p:pic>
        <p:nvPicPr>
          <p:cNvPr id="10240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1987" y="2507979"/>
            <a:ext cx="1756853" cy="1095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00166" y="4897330"/>
            <a:ext cx="2435348" cy="1359264"/>
          </a:xfrm>
          <a:prstGeom prst="rect">
            <a:avLst/>
          </a:prstGeom>
        </p:spPr>
      </p:pic>
      <p:pic>
        <p:nvPicPr>
          <p:cNvPr id="128002" name="Picture 5" descr="image003"/>
          <p:cNvPicPr>
            <a:picLocks noChangeAspect="1" noChangeArrowheads="1"/>
          </p:cNvPicPr>
          <p:nvPr/>
        </p:nvPicPr>
        <p:blipFill>
          <a:blip r:embed="rId6" cstate="print"/>
          <a:srcRect/>
          <a:stretch>
            <a:fillRect/>
          </a:stretch>
        </p:blipFill>
        <p:spPr bwMode="auto">
          <a:xfrm>
            <a:off x="6868009" y="3789820"/>
            <a:ext cx="1625062" cy="915710"/>
          </a:xfrm>
          <a:prstGeom prst="rect">
            <a:avLst/>
          </a:prstGeom>
          <a:noFill/>
          <a:ln w="9525">
            <a:noFill/>
            <a:miter lim="800000"/>
            <a:headEnd/>
            <a:tailEnd/>
          </a:ln>
        </p:spPr>
      </p:pic>
    </p:spTree>
    <p:extLst>
      <p:ext uri="{BB962C8B-B14F-4D97-AF65-F5344CB8AC3E}">
        <p14:creationId xmlns="" xmlns:p14="http://schemas.microsoft.com/office/powerpoint/2010/main" val="532943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06178"/>
            <a:ext cx="6478859" cy="544702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8"/>
          <p:cNvSpPr>
            <a:spLocks noGrp="1"/>
          </p:cNvSpPr>
          <p:nvPr>
            <p:ph idx="4294967295"/>
          </p:nvPr>
        </p:nvSpPr>
        <p:spPr>
          <a:xfrm>
            <a:off x="155576" y="1261158"/>
            <a:ext cx="6379040" cy="5066002"/>
          </a:xfrm>
        </p:spPr>
        <p:txBody>
          <a:bodyPr/>
          <a:lstStyle/>
          <a:p>
            <a:pPr marL="342900" indent="-342900" eaLnBrk="1" hangingPunct="1">
              <a:spcBef>
                <a:spcPts val="300"/>
              </a:spcBef>
            </a:pPr>
            <a:r>
              <a:rPr lang="en-US" dirty="0" smtClean="0"/>
              <a:t>Ultimate utility of CFD for aerospace engineering is as component for MDAO </a:t>
            </a:r>
          </a:p>
          <a:p>
            <a:pPr marL="342900" indent="-342900" eaLnBrk="1" hangingPunct="1">
              <a:spcBef>
                <a:spcPts val="300"/>
              </a:spcBef>
            </a:pPr>
            <a:r>
              <a:rPr lang="en-US" dirty="0" smtClean="0"/>
              <a:t>Future vehicle configurations to be highly flexible</a:t>
            </a:r>
          </a:p>
          <a:p>
            <a:pPr marL="342900" indent="-342900" eaLnBrk="1" hangingPunct="1">
              <a:spcBef>
                <a:spcPts val="300"/>
              </a:spcBef>
            </a:pPr>
            <a:r>
              <a:rPr lang="en-US" dirty="0" smtClean="0"/>
              <a:t>Assess progress in analyzing the important multidisciplinary problems: Science of coupling</a:t>
            </a:r>
          </a:p>
          <a:p>
            <a:pPr marL="682625" lvl="1" indent="-341313" eaLnBrk="1" hangingPunct="1">
              <a:spcBef>
                <a:spcPts val="300"/>
              </a:spcBef>
            </a:pPr>
            <a:r>
              <a:rPr lang="en-US" dirty="0" smtClean="0"/>
              <a:t>Time dependent</a:t>
            </a:r>
          </a:p>
          <a:p>
            <a:pPr marL="682625" lvl="1" indent="-341313" eaLnBrk="1" hangingPunct="1">
              <a:spcBef>
                <a:spcPts val="300"/>
              </a:spcBef>
            </a:pPr>
            <a:r>
              <a:rPr lang="en-US" dirty="0" smtClean="0"/>
              <a:t>Aero-structural</a:t>
            </a:r>
          </a:p>
          <a:p>
            <a:pPr marL="682625" lvl="1" indent="-341313" eaLnBrk="1" hangingPunct="1">
              <a:spcBef>
                <a:spcPts val="300"/>
              </a:spcBef>
            </a:pPr>
            <a:r>
              <a:rPr lang="en-US" dirty="0" smtClean="0"/>
              <a:t>Aero-servo-elastic</a:t>
            </a:r>
          </a:p>
          <a:p>
            <a:pPr marL="682625" lvl="1" indent="-341313" eaLnBrk="1" hangingPunct="1">
              <a:spcBef>
                <a:spcPts val="300"/>
              </a:spcBef>
            </a:pPr>
            <a:r>
              <a:rPr lang="en-US" dirty="0" err="1" smtClean="0"/>
              <a:t>Aerothermoelastic</a:t>
            </a:r>
            <a:endParaRPr lang="en-US" dirty="0" smtClean="0"/>
          </a:p>
          <a:p>
            <a:pPr marL="342900" indent="-342900" eaLnBrk="1" hangingPunct="1">
              <a:spcBef>
                <a:spcPts val="300"/>
              </a:spcBef>
            </a:pPr>
            <a:r>
              <a:rPr lang="en-US" dirty="0" smtClean="0"/>
              <a:t>Assess multidisciplinary optimization capabilities</a:t>
            </a:r>
          </a:p>
          <a:p>
            <a:pPr marL="682625" lvl="1" indent="-341313" eaLnBrk="1" hangingPunct="1">
              <a:spcBef>
                <a:spcPts val="300"/>
              </a:spcBef>
            </a:pPr>
            <a:r>
              <a:rPr lang="en-US" dirty="0" smtClean="0"/>
              <a:t>Availability of </a:t>
            </a:r>
            <a:r>
              <a:rPr lang="en-US" dirty="0" err="1" smtClean="0"/>
              <a:t>sensitivties</a:t>
            </a:r>
            <a:endParaRPr lang="en-US" dirty="0" smtClean="0"/>
          </a:p>
          <a:p>
            <a:pPr marL="682625" lvl="1" indent="-341313" eaLnBrk="1" hangingPunct="1">
              <a:spcBef>
                <a:spcPts val="300"/>
              </a:spcBef>
            </a:pPr>
            <a:r>
              <a:rPr lang="en-US" dirty="0" smtClean="0"/>
              <a:t>Performance of optimizations</a:t>
            </a:r>
          </a:p>
          <a:p>
            <a:pPr marL="682625" lvl="1" indent="-341313" eaLnBrk="1" hangingPunct="1">
              <a:spcBef>
                <a:spcPts val="300"/>
              </a:spcBef>
            </a:pPr>
            <a:r>
              <a:rPr lang="en-US" dirty="0" smtClean="0"/>
              <a:t>Optimization under uncertainties</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22</a:t>
            </a:fld>
            <a:endParaRPr lang="en-US" smtClean="0"/>
          </a:p>
        </p:txBody>
      </p:sp>
      <p:sp>
        <p:nvSpPr>
          <p:cNvPr id="17410" name="Title 7"/>
          <p:cNvSpPr>
            <a:spLocks noGrp="1"/>
          </p:cNvSpPr>
          <p:nvPr>
            <p:ph type="title" idx="4294967295"/>
          </p:nvPr>
        </p:nvSpPr>
        <p:spPr>
          <a:xfrm>
            <a:off x="411480" y="78306"/>
            <a:ext cx="9144001" cy="775597"/>
          </a:xfrm>
        </p:spPr>
        <p:txBody>
          <a:bodyPr/>
          <a:lstStyle/>
          <a:p>
            <a:pPr marL="111125" eaLnBrk="1" hangingPunct="1"/>
            <a:r>
              <a:rPr lang="en-US" sz="2800" dirty="0" smtClean="0"/>
              <a:t>MDAO </a:t>
            </a:r>
            <a:r>
              <a:rPr lang="en-US" sz="2800" dirty="0"/>
              <a:t>of a </a:t>
            </a:r>
            <a:r>
              <a:rPr lang="en-US" sz="2800" dirty="0" smtClean="0"/>
              <a:t>Highly-Flexible Advanced Aircraft Configuration</a:t>
            </a:r>
            <a:endParaRPr lang="en-US" sz="2800" dirty="0" smtClean="0">
              <a:solidFill>
                <a:schemeClr val="bg1">
                  <a:lumMod val="50000"/>
                </a:schemeClr>
              </a:solidFill>
            </a:endParaRPr>
          </a:p>
        </p:txBody>
      </p:sp>
      <p:sp>
        <p:nvSpPr>
          <p:cNvPr id="1033" name="AutoShape 9"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137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84430" y="1114645"/>
            <a:ext cx="1685389" cy="985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137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30381" y="4001512"/>
            <a:ext cx="1323988" cy="846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138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67277" y="2948845"/>
            <a:ext cx="1322519" cy="989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1381"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30381" y="2188677"/>
            <a:ext cx="1390566" cy="706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descr="\\ladc\public\ADP\ASD\ASD Programs &amp; Projects\LMPI - N+2\02_Phase II\02_Engineering\Renders\N_Plus_2_2012_rendr_E.jpg"/>
          <p:cNvPicPr>
            <a:picLocks noChangeAspect="1" noChangeArrowheads="1"/>
          </p:cNvPicPr>
          <p:nvPr/>
        </p:nvPicPr>
        <p:blipFill>
          <a:blip r:embed="rId7" cstate="print"/>
          <a:srcRect t="9738" b="13858"/>
          <a:stretch>
            <a:fillRect/>
          </a:stretch>
        </p:blipFill>
        <p:spPr bwMode="auto">
          <a:xfrm>
            <a:off x="7635532" y="4890474"/>
            <a:ext cx="1254264" cy="719015"/>
          </a:xfrm>
          <a:prstGeom prst="rect">
            <a:avLst/>
          </a:prstGeom>
          <a:noFill/>
          <a:ln w="9525">
            <a:noFill/>
            <a:miter lim="800000"/>
            <a:headEnd/>
            <a:tailEnd/>
          </a:ln>
        </p:spPr>
      </p:pic>
      <p:pic>
        <p:nvPicPr>
          <p:cNvPr id="13" name="Picture 2" descr="\\fs-sw-129\b0304091\c394138\NASA Vision 2030 CFD Code\Deliverable 7a - Draft Report v2\Images\SupersonicHi-Alt_Green.jpg"/>
          <p:cNvPicPr>
            <a:picLocks noChangeAspect="1" noChangeArrowheads="1"/>
          </p:cNvPicPr>
          <p:nvPr/>
        </p:nvPicPr>
        <p:blipFill>
          <a:blip r:embed="rId8" cstate="print"/>
          <a:srcRect/>
          <a:stretch>
            <a:fillRect/>
          </a:stretch>
        </p:blipFill>
        <p:spPr bwMode="auto">
          <a:xfrm>
            <a:off x="6630381" y="5682193"/>
            <a:ext cx="1109134" cy="940314"/>
          </a:xfrm>
          <a:prstGeom prst="rect">
            <a:avLst/>
          </a:prstGeom>
          <a:noFill/>
        </p:spPr>
      </p:pic>
    </p:spTree>
    <p:extLst>
      <p:ext uri="{BB962C8B-B14F-4D97-AF65-F5344CB8AC3E}">
        <p14:creationId xmlns="" xmlns:p14="http://schemas.microsoft.com/office/powerpoint/2010/main" val="1178581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06178"/>
            <a:ext cx="6478859" cy="465115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8"/>
          <p:cNvSpPr>
            <a:spLocks noGrp="1"/>
          </p:cNvSpPr>
          <p:nvPr>
            <p:ph idx="4294967295"/>
          </p:nvPr>
        </p:nvSpPr>
        <p:spPr>
          <a:xfrm>
            <a:off x="155576" y="1212465"/>
            <a:ext cx="6379040" cy="4344266"/>
          </a:xfrm>
        </p:spPr>
        <p:txBody>
          <a:bodyPr/>
          <a:lstStyle/>
          <a:p>
            <a:pPr marL="342900" indent="-342900" eaLnBrk="1" hangingPunct="1">
              <a:spcBef>
                <a:spcPts val="300"/>
              </a:spcBef>
            </a:pPr>
            <a:r>
              <a:rPr lang="en-US" dirty="0" smtClean="0"/>
              <a:t>Opening up new frontiers in space vehicle design hinges on development of more capable high-fidelity simulations</a:t>
            </a:r>
          </a:p>
          <a:p>
            <a:pPr marL="342900" indent="-342900" eaLnBrk="1" hangingPunct="1">
              <a:spcBef>
                <a:spcPts val="1200"/>
              </a:spcBef>
            </a:pPr>
            <a:r>
              <a:rPr lang="en-US" dirty="0" smtClean="0"/>
              <a:t>Assess specific relevant capabilities</a:t>
            </a:r>
          </a:p>
          <a:p>
            <a:pPr marL="690563" lvl="1" indent="-354013" eaLnBrk="1" hangingPunct="1">
              <a:spcBef>
                <a:spcPts val="300"/>
              </a:spcBef>
            </a:pPr>
            <a:r>
              <a:rPr lang="en-US" dirty="0" smtClean="0"/>
              <a:t>Separated turbulent flows</a:t>
            </a:r>
          </a:p>
          <a:p>
            <a:pPr marL="690563" lvl="1" indent="-354013" eaLnBrk="1" hangingPunct="1">
              <a:spcBef>
                <a:spcPts val="300"/>
              </a:spcBef>
            </a:pPr>
            <a:r>
              <a:rPr lang="en-US" dirty="0" smtClean="0"/>
              <a:t>High-speed/hypersonic flows</a:t>
            </a:r>
          </a:p>
          <a:p>
            <a:pPr marL="690563" lvl="1" indent="-354013" eaLnBrk="1" hangingPunct="1">
              <a:spcBef>
                <a:spcPts val="300"/>
              </a:spcBef>
            </a:pPr>
            <a:r>
              <a:rPr lang="en-US" dirty="0" smtClean="0"/>
              <a:t>Aero-plume interactions</a:t>
            </a:r>
          </a:p>
          <a:p>
            <a:pPr marL="690563" lvl="1" indent="-354013" eaLnBrk="1" hangingPunct="1">
              <a:spcBef>
                <a:spcPts val="300"/>
              </a:spcBef>
            </a:pPr>
            <a:r>
              <a:rPr lang="en-US" dirty="0" err="1" smtClean="0"/>
              <a:t>Aerothermal</a:t>
            </a:r>
            <a:r>
              <a:rPr lang="en-US" dirty="0" smtClean="0"/>
              <a:t> predictions</a:t>
            </a:r>
          </a:p>
          <a:p>
            <a:pPr marL="342900" indent="-342900" eaLnBrk="1" hangingPunct="1">
              <a:spcBef>
                <a:spcPts val="1200"/>
              </a:spcBef>
            </a:pPr>
            <a:r>
              <a:rPr lang="en-US" dirty="0" smtClean="0"/>
              <a:t>Emphasis on reducing risk through uncertainty quantification techniques</a:t>
            </a:r>
            <a:endParaRPr lang="en-US" dirty="0"/>
          </a:p>
          <a:p>
            <a:pPr marL="690563" lvl="1" indent="-354013" eaLnBrk="1" hangingPunct="1">
              <a:spcBef>
                <a:spcPts val="300"/>
              </a:spcBef>
            </a:pPr>
            <a:r>
              <a:rPr lang="en-US" dirty="0" smtClean="0"/>
              <a:t>Unique configurations</a:t>
            </a:r>
          </a:p>
          <a:p>
            <a:pPr marL="690563" lvl="1" indent="-354013" eaLnBrk="1" hangingPunct="1">
              <a:spcBef>
                <a:spcPts val="300"/>
              </a:spcBef>
            </a:pPr>
            <a:r>
              <a:rPr lang="en-US" dirty="0" smtClean="0"/>
              <a:t>Limited experience base</a:t>
            </a:r>
          </a:p>
          <a:p>
            <a:pPr marL="690563" lvl="1" indent="-354013" eaLnBrk="1" hangingPunct="1">
              <a:spcBef>
                <a:spcPts val="300"/>
              </a:spcBef>
            </a:pPr>
            <a:r>
              <a:rPr lang="en-US" dirty="0" smtClean="0"/>
              <a:t>Difficult conditions for ground-based testing </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23</a:t>
            </a:fld>
            <a:endParaRPr lang="en-US" smtClean="0"/>
          </a:p>
        </p:txBody>
      </p:sp>
      <p:sp>
        <p:nvSpPr>
          <p:cNvPr id="17410" name="Title 7"/>
          <p:cNvSpPr>
            <a:spLocks noGrp="1"/>
          </p:cNvSpPr>
          <p:nvPr>
            <p:ph type="title" idx="4294967295"/>
          </p:nvPr>
        </p:nvSpPr>
        <p:spPr>
          <a:xfrm>
            <a:off x="411480" y="347472"/>
            <a:ext cx="9353549" cy="443198"/>
          </a:xfrm>
        </p:spPr>
        <p:txBody>
          <a:bodyPr/>
          <a:lstStyle/>
          <a:p>
            <a:pPr eaLnBrk="1" hangingPunct="1"/>
            <a:r>
              <a:rPr lang="en-US" dirty="0" smtClean="0"/>
              <a:t> </a:t>
            </a:r>
            <a:r>
              <a:rPr lang="en-US" sz="2800" dirty="0" smtClean="0"/>
              <a:t>Probabilistic Analysis of a Space Access Vehicle  </a:t>
            </a:r>
            <a:endParaRPr lang="en-US" sz="2800" dirty="0" smtClean="0">
              <a:solidFill>
                <a:schemeClr val="bg1">
                  <a:lumMod val="50000"/>
                </a:schemeClr>
              </a:solidFill>
            </a:endParaRPr>
          </a:p>
        </p:txBody>
      </p:sp>
      <p:sp>
        <p:nvSpPr>
          <p:cNvPr id="1033" name="AutoShape 9"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data:image/jpeg;base64,/9j/4AAQSkZJRgABAQAAAQABAAD/2wCEAAkGBhQSEBQUEhQVFRQVFBQUFRQVFRQUFRQUFBQVFRQVFRUYHCYeFxkjGRQUHy8gIycpLCwsFR4xNTAqNSYrLCkBCQoKDgwOFw8PGiwfHBwpKSkpLCksKSwpLC0pLCkpKSkpLCkpLCwpKSwsLCksLCwsKSwsLCwsKSksKSwsKSwsLP/AABEIALkBEAMBIgACEQEDEQH/xAAbAAABBQEBAAAAAAAAAAAAAAAEAAECAwUGB//EAD8QAAEDAgMEBwYFAwMEAwAAAAEAAhEDIQQSMQVBUWETFCIycYGRBhWhscHwQlJi0eEzcoIjwvEHU6KyFjRD/8QAGQEAAwEBAQAAAAAAAAAAAAAAAAECAwQF/8QAJhEAAgICAgICAQUBAAAAAAAAAAECERIhAxMxQQRRYSJxkaHhFP/aAAwDAQACEQMRAD8A8Ta1TASa1TAVoVjAKQCeEkxDJlJKECIpJ4ShAyKZShKEARSTwlCAIpJ4SQMZJPCUJARSTpIAikpFMgYySdKEgGTKSUIAiknShADQlCeEoQBGEoUoShAEYSUoShAEUoTwkkAQGqUKQanyrQkhCUKUJQgCEJQpwmhAiMJoU4SIQBCEoUoShKgIQlClCUIAhCUKcJoQMjCaFOEoQBCEoU4SyoArhKFPKllQBCEoU4TQgLIQlCnlSyoAhCaFZCWVAWQhKFPKllRQ7IQlCnlW97L+xtXGklvYot79UiRP5WD8b+W7eRvQrOfawkgAEk6AXJ8Ao5V6T7SU6Gz2ZMO4BxbDWa1nW/qVXAWbfS0xAELzt1zJ11KXkZXCaFZlSyp0FheVLKrcqbKtKJKsqWVW5UsiKAqypsquypZEUBTlTZVdlTZUUBVlSyq3KllRQFOVLKrcifIigKMqWVXlibIigKcqWVW5EsiKAqypZVdkSyJUBRlSyq/IlkRQFGRLKr8iWRFAUZUsqvyJZE6AoypZF0Xsx7G18c8totAa3v1XyKbPExJP6RJ8NV6Ps/8A6NYSnHT1qtY7w3LSZ6DM7/yCnwB4tkSyL3DG/wDSPAOb2HV6Z5VA+3g9p+afA+ymCwr2mjRL6jbipUcajmkfiAs1viG2si0MwfZf2OacE3r2GpNAzOHZIxDg90g1HNILBo0NuTIsNDP219sDh2Mbh2tlwcGOaG9FSDTDmtZ3XOBPCAeJmMf2v9vHVSaWHc4MDjNSSC90FpLAO6IJGbUzu38jXxtR7GMe8uZTEMaYhovYep9UsWwA69Vz3ue9xc5xJc5xLnOJ1JJuSoZFf0aWRXQgfIlkRGRLo0UARkSyInokuiW+BlmDZEsiJ6JLokYCzBsiWREdEl0SMAzBsibIiuiS6FGAZguRLIiuhTGkjAeYNkThiv6NLo0YBmD5EsiI6JP0SMAzBSxLIiTSSFJLAMwcU0/RokUU/QKsBZgvRpdGiugKfoCjrDME6NLo0X0BV+C2TUrOyUmPqO/KxpcfONPNGAZmb0a6f2N9hH412d808O09upveRqynOruJ0bzNl0Gwf+lNTMH4whlMX6JrpqP5Oc2zBxgk+Go9COVjAxgDWNbla1ogNAsABuCxm0tItW/JHZuHp0KQp0mhjGyA0bo4nUmZJJuZVlXajWDQTzWWcZqPP9/is3G1SVjZdBtfahqGG3cTAaOf0WP7aYt1DBPbTPbeWse8a9owQ3kBI8ydyqo4J+YucCBbKYjXgZv8Fk+2+I/06dEak9I7kACG+pJP+KcYuU0gbqNnBdEl0aN6ql1ZdvWc/YBdGl0aO6qn6qn1h2AHRpdGj+qpdVT6w7ArqqXVVtdTS6mt8UY5GL1VLqq2uppdTTxQsjF6qn6qtnqafqaMUGRi9VS6qtrqaXU0sUGRi9V5JHCra6ml1NGKDIwzhEhhFudSS6kjFBkYnVU/VVtdST9TTxQZGH1RSGEW11NP1NGKDIxeqp+qrt/Zr2WbVPSVgeiGgByl58dQ0fxxWptLZuHMso4ZhfeLvAaBq4nNwusJ80IOjWMJSVnmvVUhhFvVtnZXObwJHxst/CezQosY6r/Uq1KVJjf+2Kjw1zj+vJnI/Lbfpc5xjGyIpydFfsp7A03MbWxILswllIEgRuLyLmfyjz4LuKNNtNuSm1tNg/Cxoa30CZ9UD70QdfFrz5zcns64xS8F2KxNvJclt3G1OlDczmNc0ZHglrRVBMtfeIII10gbpW0+ugcRiOGqUORQd1YpwzVFLKznUmOdZ+UF27tRqPHhzT4Iy8F4sOG/yT06O93x0QW0Mc49mnZsQToT4cAphCXLLRcpLjWzU277QU28i0dlkXPCRu8159is1V7nvu5xk/QDkBA8lrnBEpxgOS9Lh4I8f7nFycrmYYwiXVFvDAck4wHJb6M7MIYNP1Nbw2fyUvd/JPQrZz4wafqa6AbP5J/d3JPQbCfd6f3eujOzwm6hyXJ3I6OpnO+70/u9dI3Z44FP7uHA+iXcg6Wc17vS93rpDs4c0hs5u5LvQ+lnN+70/u/kul90fd052WAJKO9B0s5r3fyS6hyXTtwDY0nnKf3eNw+AU/8AQh9DOX6hyTdR5Lp/dw5egUXYIASf/UI70HSzmuo8kuocl0QoCY/2hT6vzPoEd4dJzYwHJFYHYuZ3aENBGY/Qcyt2nhpOqHxOKAaBoCGkH9Wvrp43US+Q60UuFEMViIblb2Q2wA4DcPveqsDWayk9zu+8hgnUNm48zCqbSL3CWnlBEfv8Fi+23tkzAtNGjDsURLnd4UJEg31fvA3ancDxt2dCVHVbI2cATVe3t5jl3hoBjN4zPpO9Ce1WJy0hU16GrRrO/sp1G9J6MLj5I+jUDaTGt0axjR4BoA+AQuJhwIcAQQQQdCDYg+S0lJshKi+rieCEqVViYLGdWIw9U9ju4es42c38NJ53VGiwnvAAi8ha9KnmKhspITaJck3DZTxRjnhogJYZt8xuoSbZfgHxGz3ugZTHhqVUNiu4H0W4Non7CIpYwnguuPJKCpGD44yds5wbHP3H7qY2KeXw/ddE506hvxUMvCFXdIXVExWbBJ3j4fur2+zRP4gtMVyNQPRTp4wTu+CO2YdcDMHswfzNUh7Mn8zfit1rCRujhZO2jyCnul9j6o/RiD2YPEeil/8AFzx+C3Gs5KQaAjul9h1R+gJ9UD8LfUfVUjFNLoyfEIv3cm92BZ6NdgjcQ3l98Ehi2kkAXEeBRfusck3u4ckaDYHVA3NVL6ZjX0laDtnBR92j7KNACYd7piJ5yk9oNnTPDcivdw4fEpjgPH1S0MBpMyzAgcJt5TorH4st3SInx5K9+z/sqDsG7kUm0BV0odcmeSg6pIJ4HTRW9WI3JNomdFDYzJ6qc8jNrYlHBhB3H1+aPOCgFx0G7huEndc7kHsuoKlaoIAayWgbz+Zx/bdfmlOeKuQkvovdQIH15jcsXEUi50DSe6WyCTwvxW/tN5jKBM23X8tVRhsIKY3ZjqeHILKEnPfobWJVgsGKQvGbkAA3kOa8Y29sGtidqYljGkk1nuJNmtYTLXOO4ZSPHdK9reCUJSpMJcWxJdDyBBLmgDtbzAjyWspIlGVs4hlNtEvz1KNOm15ggnsw10HccpvyO9V4nF3IbrvP4W+PE8lZtnAB5BBLajZDXtiQDq0zZzTaW8gRBAK5jHe1VPDOFOuAXD/snNHAvY6MhPCXJZWNI3K1PpAWuaHNIgggFp8QVLAbEeCG0KtZv6JbVaByFVri0eBAV2wqjsS3pBSqUqRFn1gGF06ZKYJJF+8S0cJWvs/aDWNPHPUHP/Te6mJjfAnzKaVg2hYb2deDNWo554dhrfMNaJ+S0WbK8Fk4jaFSsC2m4sE3eNbnQcz8F0DHiAtIuvBPkH90Dj81Y3ZTOJRLag5KYeE8mFAw2Yzi5ONnNn8XwRQIUwEZBQM7AyPxIY7JH2FqtlSypqTQmjMGDgan5J+idxK0+jSNHkjIKM4udxsoBzhv9VoGgOCY4ccErGWhPKkHD7hLMoKIwmyKWbimzjimBWQm9FF+IE6H75KPWRF7IAmoPKk2u0/yhK+MZMSEgLC7koF/JAHHNJsVYCOJ+CmQ0Fh/JG0MDPLifoFXs3Cb7ydJ3BbDGQFm5V4H5AsRhJZlBy6RadCDpv0jzXN4jYEVDkqNpFx7DSL2uQNzgNdCbk2M5uxLUJja2RrnQTla50NuTlBMDiTELmlxvlfmhp0eZe31epg2Ug17nOrPLHVjIcKTQ11RrBPYmRcXieS69lOdNN3huReO2Fh8cyg+rFRrHdMwg9l+dpseLLgxvyjmE/ZlwZ+G2hAtu5cPJZx+RFLBeh4N7BH04WXiqHaLm2cRBO4gaSN6OxmLaO8QORIB8FKls8uAc7QnQcLnXdotU78i8GLW2eaoLZdcXLTlI4kO/D80Hs72DweGdn6IPeHth9QuqZTYkgOMTJ1jmuuqNawbgIjzv9+SxsVVc9xFJuYnvDdwmfC3luW8ZL0Q7ZDGY3tOBPeMjnYfEEfJY3U6z3u6FshxlzTIAdEZmui0wJB1N7Emeiwvs6NaxzfokEeBdF/u61sPiWshjW5ButAWtthVGZgNjPDGAiCPwi/a3lxgSfJGdQqcEY/HkbvikzaHG3yVLQgYYVw1CsY3kra20mM14qmttinpMDduBMJ7AunkpteEJhcSamvZHCQZCVSqw93NESSOXJAGg1wUw8LAxT3Mbma+3AiDCpw22SRunzkp0KzqC4cVUKjSdVkU9r209Fd7xhs5ddL/AESodmnmHFM6qFl4raJAa5oMRJ5DmFRV2oZkERE3I+CdCs1W1J0P1VzTIVTwIBFlS5tryZ1hQUFOrNjVNY+CFbSgdmeN0nU54z8I5pomy2ozgh30xwR1JtokKOILW6mJRZRmOoBCVsGFqvg/8ofoTO6Of7qhGdRwDQZJA+KNw+zWOIIkjfuB5KdZsai+jRNzNh8StHBYXIL+Os+P3yWPLLFWVHZoUGgBX5kGypJU6lYC7jAXHDkc/BpKNFjqvos+tiCTaY3fuovxBqHsz+kcuKKoYMDvXPw/ldMf0oxewBuEcyk/qzGteZcBAa1z5kzul1xP6pRjQatPuvp5tQ45Ht43adeYPgUc1qk4Ll5uKE2pP0XFtHE7Q2BQo0y+jTbnZUio9znF17gOc8kwSWTyMqbvaWllDJ7dmhoBzTu7IBg/ekE9FtSg0sIcJncRIJ3W3+V1hYTZLKdTNAzG9oAGk5Wkk/FOPFJu349FWip+GLj/AKzv8BbyNz8FoUWtaIaABwEBC7QcHOucvkraVNo1ceS7EkkQXvd4eqCrUX5pzC2mqevWLd8jdoqhtBWkxNk8TXdF3TCyq2IM6kLYbWzaNlUYpjYMtbPK/wDwqRLMZ2MdM5r+qoxGMc6zjKKxOA/Kx3mRCzKrCDdbxSZlJsvGLdAGYwNL6KyniHRZx5CUBmVjHqsScixznO7x9Vs7K2bmGZroWfhqbHmJcDfhEBa+Bx1OmMpzandHqom3VIuP5LqWyDmOY9ncfzSi8RSaIAE8S6wAjcJjRUVdttOYZZgSL7hvXPuqOqPNyRciIcY8Jss0m/JTaXg18btNobDbWgj4iCsw442sDaIAmeaJfg87bCSA3UhsW3lVMwjWPHRvJqC++DygjTzVqiXZtU8fmdA13Kw1XDcU/QRBNyN+kT4KNaZtMREWWRqS68W6gjxlTbtL9ULKrjNYzMxPLmnODAjtEaS61zyaVphH2TbNem6x7WafRVNINjB5ZrjwVWFrMbIEk8wPoo1ntjMbXiwuPkorYMlUrim02EzosfF495fcwIluk6/lRkhjpnPPEC3mVPA1XPcRlAAglwjfoAdVpqKbJpvQVsfB3DnEnXKXGTeJdy0stZ5vH2AoZhF9LxHEBDurAEHjc/e5eL8rklJ/g7eKCSDqbgPBDOomq4l3dHdH1ITdaBGika5IuYCzh8iPGqW2VLjctvwGUGhot68Ve0ysyni28UQzHcBKqM5cj2TKKj4NABV1sQGhDdYcRw8EJiJI5LsjFPyYsBx20sxIHaP6ZIA5EalZFfEOAhzZg79Vsuo8EG/DEky0QuhOyGZcOdbujhc3U3UKjLg5h4/RaLcM02iPVEU8NAt48brTInEBpV25RmbfheVLrDdI9E9fAF19DxVTNnRfOQeQ+sqqiK5BTW2sqqlUN3RzUWNkxn0F/v6K5uyM57T4A5XvolS9jt+jIqYp7ndknWAB9Aq8bs2o2HVGkcz9eC6SvWbhg4UqZzRGbU6aysPG7TD3AxB0/giVal9Ihx+2ZnQJdXWkcG4wW3BvbcpNwDpgwPErXIzxYBRBaZHgrmOOhA5SJjwWthdih2rh4X+aOZsBoMkg8rqHNFKDMWls5hFy4l2lhbnrp+yoqbKaySXnl2LeJvzXU19mh0CSBwbofFDHZhY4k1GwRZruz4cbKFMvExcNhKhcXdn8tt4AgHhCIZhBIeTJ46b9efwWmNnEExUaJ4T6A8EJWw1QPh2RoGh7gcY53KLsKo1xETIIvPE/whH44Zoi178OCOo0BuHI7zHDiEHXwbi+WtIj4LNFsBpva6pY+aIxGCbFwSeI4IujgiB3b+G/eSqMZjcogTIN9PirTt6JoEfTIBi86TafNZzsNVAOa3KeN1rDFveGubAPPeNLcEKXDNDSHHR0QQOevxVp1ZLVs56rhHveGibmBvXZbO2cMPTDdTq42uT+whPg8I1hzANzEW+/FE4troBgWAM/Fc3yORyjSNuOCTsjUcZyiANf7tLBVBh7zgI9N2vNC1sexskElx1nTwA3LPrbTe7fa/M+m5cEeCXJ4/w3fIoh1faAb3bDSTA+KFOOJtJPP8M/MhZbqzS7teqOwdNu46+fyXTH4MI7m7/pfwZPnk/Gg3DU3m5dA3ho05TqVp4ZsGxQNNthc2RNGkBffxK2aSVLSIV+w8VQdDKiXKkPnemdUAUUVZcW8lB1vwphW5wpUqoFy6Z0/hMCtoB1hSIA4K7pOYUKlEEGY0mw+oTEA163/Iuh6tZoG/5I1tRgs0g+irr0c25WiTJ6wGOMcRpf6/RH0qgeZm5EGxv6q+i4Mjsq0Y8ZpI8wJTbBIz8Vhc1s7vI3KDo7NZnMscAYgTOY6yd4K2cSWO7RPpqTzhVteTZpIjf/AAmmJolg8OwWDcrdYOh9VfUpsNtDuFk4aYuJEfh+SHfSa0S6RO78vrqeSQAWJqZHQwCOGt1sYSjULJflZYHfJ8eCExe0WsAc1oItcgTok7FuqszAmPy7/RN7EgjEOIbw5g3WNjHF0XmOJWnUc3oxYzHOx8FiYmQnEGadLHhjG2BJ13Rfkg9p47pBBudGngELVqOyCWwBoeKqwvbcAATxjgqUfYrCqXtBUBG/kLLVbtU5QXNIvvn1Kx9k/wBZvn8lpbS/EodWXYNi/aAkwBA5TdZmNzvl9gCZAn4wojvD73J8P3m+I+i1i8doybstweJJa4k6RHnINt+qzMLg31a8AkiZc64tuatKl/Td9/iCfY+jv7v9qcp0m0JK6Rsv20yg0NgOeBuvlKq2ntkuawm4cJIH4TpHiuVHePifmjndwLN8UdWXmwetW7e8AnTVHYLCsJLnGBwJg/wsjEd9EUdfJayVoyjLZuvp0tGinmsAT2jPmqdqVajKIcNdCWjXX03ITZX9Q+B+i09of0fvgVzvTNk7RmYfb5ewAtMjvxY8j4cVt4esC0Fpm2/jvXM7N7zvJa2zP6f+RRIEw2k92aBc+JgR5KzE4l4cAIIIv4+Jsmw/1/ZU1e//AIqfZVhTWtIBAmeBlSzOsA0DnqhNnaD73rVbqk9AmCvzOIAeBHEX8fFUY2pVF2AmBqDNuY3q/wD/AE8kQ7unwSsDKoMa4glhB1vYf8KbccS5zKTRmEQSTfXRHbQ1/wAfqFz2A/8AsD+791a2I1MJinm1Szgd++dIjwKLZ2nATbeRu8VRiNR/cPmU+D/qH73pWFllGg2pctcC0nfrCE2ltJtMQwdrie1Ebrq537/+zlhbQ7x8SqQmzodj13VGB5dBMj04Dmr9o0hEnXgUF7Nf0x/c/wCQRu0u6fL5lHsfoAbhA+AZgDSdb8xbVRzMYQxsyCbk+kfyjKOv+J+aw8Tr5qlslh5x4zQ5rrgRuPwTVKIqEiKmmpFh5qqtrT8v9q1sT3HeH1KPAGM3DZMomd97jlvRTKMns9kSCcoif7ilhu/S++K06ffP9rfkhsE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95060" y="3066856"/>
            <a:ext cx="971778" cy="2710350"/>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62679" y="4949986"/>
            <a:ext cx="1481321" cy="1251462"/>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20001" y="3524052"/>
            <a:ext cx="1523999" cy="1355676"/>
          </a:xfrm>
          <a:prstGeom prst="rect">
            <a:avLst/>
          </a:prstGeom>
        </p:spPr>
      </p:pic>
      <p:pic>
        <p:nvPicPr>
          <p:cNvPr id="10035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42661" y="1325663"/>
            <a:ext cx="2444188" cy="1667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5487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AC1BB9A-1067-47F5-A3CB-B74337BB0834}" type="slidenum">
              <a:rPr lang="en-US" smtClean="0"/>
              <a:pPr>
                <a:defRPr/>
              </a:pPr>
              <a:t>24</a:t>
            </a:fld>
            <a:endParaRPr lang="en-US"/>
          </a:p>
        </p:txBody>
      </p:sp>
      <p:sp>
        <p:nvSpPr>
          <p:cNvPr id="3" name="Title 7"/>
          <p:cNvSpPr txBox="1">
            <a:spLocks/>
          </p:cNvSpPr>
          <p:nvPr/>
        </p:nvSpPr>
        <p:spPr bwMode="auto">
          <a:xfrm>
            <a:off x="414338" y="348965"/>
            <a:ext cx="8301037" cy="4431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1020763"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mj-ea"/>
                <a:cs typeface="+mj-cs"/>
              </a:rPr>
              <a:t>Technology</a:t>
            </a:r>
            <a:r>
              <a:rPr kumimoji="0" lang="en-US" sz="3200" b="1" i="0" u="none" strike="noStrike" kern="0" cap="none" spc="0" normalizeH="0" noProof="0" dirty="0" smtClean="0">
                <a:ln>
                  <a:noFill/>
                </a:ln>
                <a:solidFill>
                  <a:schemeClr val="tx2"/>
                </a:solidFill>
                <a:effectLst/>
                <a:uLnTx/>
                <a:uFillTx/>
                <a:latin typeface="+mj-lt"/>
                <a:ea typeface="+mj-ea"/>
                <a:cs typeface="+mj-cs"/>
              </a:rPr>
              <a:t> Roadmap</a:t>
            </a:r>
            <a:endParaRPr kumimoji="0" lang="en-US" sz="1200" b="1" i="0" u="none" strike="noStrike" kern="0" cap="none" spc="0" normalizeH="0" baseline="0" noProof="0" dirty="0" smtClean="0">
              <a:ln>
                <a:noFill/>
              </a:ln>
              <a:solidFill>
                <a:schemeClr val="bg1">
                  <a:lumMod val="50000"/>
                </a:schemeClr>
              </a:solidFill>
              <a:effectLst/>
              <a:uLnTx/>
              <a:uFillTx/>
              <a:latin typeface="+mj-lt"/>
              <a:ea typeface="+mj-ea"/>
              <a:cs typeface="+mj-cs"/>
            </a:endParaRPr>
          </a:p>
        </p:txBody>
      </p:sp>
      <p:pic>
        <p:nvPicPr>
          <p:cNvPr id="128002" name="Picture 2"/>
          <p:cNvPicPr>
            <a:picLocks noChangeAspect="1" noChangeArrowheads="1"/>
          </p:cNvPicPr>
          <p:nvPr/>
        </p:nvPicPr>
        <p:blipFill>
          <a:blip r:embed="rId2" cstate="print"/>
          <a:srcRect/>
          <a:stretch>
            <a:fillRect/>
          </a:stretch>
        </p:blipFill>
        <p:spPr bwMode="auto">
          <a:xfrm>
            <a:off x="483670" y="1018279"/>
            <a:ext cx="8044665" cy="584818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Recommendations</a:t>
            </a:r>
            <a:endParaRPr lang="en-US" sz="1200" dirty="0" smtClean="0">
              <a:solidFill>
                <a:schemeClr val="bg1">
                  <a:lumMod val="50000"/>
                </a:schemeClr>
              </a:solidFill>
            </a:endParaRPr>
          </a:p>
        </p:txBody>
      </p:sp>
      <p:sp>
        <p:nvSpPr>
          <p:cNvPr id="2" name="Content Placeholder 8"/>
          <p:cNvSpPr>
            <a:spLocks noGrp="1"/>
          </p:cNvSpPr>
          <p:nvPr>
            <p:ph idx="1"/>
          </p:nvPr>
        </p:nvSpPr>
        <p:spPr>
          <a:xfrm>
            <a:off x="414338" y="1196247"/>
            <a:ext cx="8301037" cy="830997"/>
          </a:xfrm>
        </p:spPr>
        <p:txBody>
          <a:bodyPr/>
          <a:lstStyle/>
          <a:p>
            <a:pPr marL="457200" indent="-457200" eaLnBrk="1" hangingPunct="1">
              <a:buFont typeface="+mj-lt"/>
              <a:buAutoNum type="arabicPeriod"/>
            </a:pPr>
            <a:r>
              <a:rPr lang="en-US" sz="2000" dirty="0" smtClean="0"/>
              <a:t>NASA should develop, fund and sustain a base research and technology (R/T) development program for simulation-based analysis and design technologies.</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25</a:t>
            </a:fld>
            <a:endParaRPr lang="en-US" smtClean="0"/>
          </a:p>
        </p:txBody>
      </p:sp>
      <p:sp>
        <p:nvSpPr>
          <p:cNvPr id="6" name="Content Placeholder 8"/>
          <p:cNvSpPr txBox="1">
            <a:spLocks/>
          </p:cNvSpPr>
          <p:nvPr/>
        </p:nvSpPr>
        <p:spPr bwMode="auto">
          <a:xfrm>
            <a:off x="533286" y="2119691"/>
            <a:ext cx="2963448" cy="39887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573088" marR="0" lvl="1" indent="-230188" algn="l" defTabSz="820738" rtl="0" eaLnBrk="1" fontAlgn="base" latinLnBrk="0" hangingPunct="1">
              <a:lnSpc>
                <a:spcPct val="90000"/>
              </a:lnSpc>
              <a:spcBef>
                <a:spcPct val="30000"/>
              </a:spcBef>
              <a:spcAft>
                <a:spcPct val="0"/>
              </a:spcAft>
              <a:buClr>
                <a:schemeClr val="tx2"/>
              </a:buClr>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rPr>
              <a:t>Required to fulfill technology development plan and address Grand Challenge problems</a:t>
            </a:r>
          </a:p>
          <a:p>
            <a:pPr marL="573088" marR="0" lvl="1" indent="-230188" algn="l" defTabSz="820738" rtl="0" eaLnBrk="1" fontAlgn="base" latinLnBrk="0" hangingPunct="1">
              <a:lnSpc>
                <a:spcPct val="90000"/>
              </a:lnSpc>
              <a:spcBef>
                <a:spcPct val="30000"/>
              </a:spcBef>
              <a:spcAft>
                <a:spcPct val="0"/>
              </a:spcAft>
              <a:buClr>
                <a:schemeClr val="tx2"/>
              </a:buClr>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rPr>
              <a:t>RCA program to </a:t>
            </a:r>
            <a:r>
              <a:rPr kumimoji="0" lang="en-US" sz="1600" b="0" i="0" u="none" strike="noStrike" kern="0" cap="none" spc="0" normalizeH="0" baseline="0" noProof="0" dirty="0" smtClean="0">
                <a:ln>
                  <a:noFill/>
                </a:ln>
                <a:effectLst/>
                <a:uLnTx/>
                <a:uFillTx/>
                <a:latin typeface="+mn-lt"/>
              </a:rPr>
              <a:t>coordinate </a:t>
            </a:r>
            <a:r>
              <a:rPr kumimoji="0" lang="en-US" sz="1600" b="0" i="0" u="none" strike="noStrike" kern="0" cap="none" spc="0" normalizeH="0" baseline="0" noProof="0" dirty="0" smtClean="0">
                <a:ln>
                  <a:noFill/>
                </a:ln>
                <a:solidFill>
                  <a:srgbClr val="9E1B32"/>
                </a:solidFill>
                <a:effectLst/>
                <a:uLnTx/>
                <a:uFillTx/>
                <a:latin typeface="+mn-lt"/>
              </a:rPr>
              <a:t>ALL</a:t>
            </a:r>
            <a:r>
              <a:rPr kumimoji="0" lang="en-US" sz="1600" b="0" i="0" u="none" strike="noStrike" kern="0" cap="none" spc="0" normalizeH="0" noProof="0" dirty="0" smtClean="0">
                <a:ln>
                  <a:noFill/>
                </a:ln>
                <a:effectLst/>
                <a:uLnTx/>
                <a:uFillTx/>
                <a:latin typeface="+mn-lt"/>
              </a:rPr>
              <a:t> </a:t>
            </a:r>
            <a:r>
              <a:rPr kumimoji="0" lang="en-US" sz="1600" b="0" i="0" u="none" strike="noStrike" kern="0" cap="none" spc="0" normalizeH="0" baseline="0" noProof="0" dirty="0" smtClean="0">
                <a:ln>
                  <a:noFill/>
                </a:ln>
                <a:effectLst/>
                <a:uLnTx/>
                <a:uFillTx/>
                <a:latin typeface="+mn-lt"/>
              </a:rPr>
              <a:t>key </a:t>
            </a:r>
            <a:r>
              <a:rPr kumimoji="0" lang="en-US" sz="1600" b="0" i="0" u="none" strike="noStrike" kern="0" cap="none" spc="0" normalizeH="0" baseline="0" noProof="0" dirty="0" smtClean="0">
                <a:ln>
                  <a:noFill/>
                </a:ln>
                <a:solidFill>
                  <a:srgbClr val="9E1B32"/>
                </a:solidFill>
                <a:effectLst/>
                <a:uLnTx/>
                <a:uFillTx/>
                <a:latin typeface="+mn-lt"/>
              </a:rPr>
              <a:t>CFD</a:t>
            </a:r>
            <a:r>
              <a:rPr kumimoji="0" lang="en-US" sz="1600" b="0" i="0" u="none" strike="noStrike" kern="0" cap="none" spc="0" normalizeH="0" baseline="0" noProof="0" dirty="0" smtClean="0">
                <a:ln>
                  <a:noFill/>
                </a:ln>
                <a:effectLst/>
                <a:uLnTx/>
                <a:uFillTx/>
                <a:latin typeface="+mn-lt"/>
              </a:rPr>
              <a:t> technologies, </a:t>
            </a:r>
            <a:r>
              <a:rPr kumimoji="0" lang="en-US" sz="1600" b="0" i="0" u="none" strike="noStrike" kern="0" cap="none" spc="0" normalizeH="0" baseline="0" noProof="0" dirty="0" smtClean="0">
                <a:ln>
                  <a:noFill/>
                </a:ln>
                <a:solidFill>
                  <a:schemeClr val="tx1"/>
                </a:solidFill>
                <a:effectLst/>
                <a:uLnTx/>
                <a:uFillTx/>
                <a:latin typeface="+mn-lt"/>
              </a:rPr>
              <a:t>including combustion and MDAO</a:t>
            </a:r>
            <a:r>
              <a:rPr kumimoji="0" lang="en-US" sz="1600" b="0" i="0" u="none" strike="noStrike" kern="0" cap="none" spc="0" normalizeH="0" baseline="0" noProof="0" dirty="0" smtClean="0">
                <a:ln>
                  <a:noFill/>
                </a:ln>
                <a:solidFill>
                  <a:schemeClr val="tx1"/>
                </a:solidFill>
                <a:effectLst/>
                <a:uLnTx/>
                <a:uFillTx/>
                <a:latin typeface="+mn-lt"/>
                <a:sym typeface="Wingdings" pitchFamily="2" charset="2"/>
              </a:rPr>
              <a:t> </a:t>
            </a:r>
            <a:r>
              <a:rPr kumimoji="0" lang="en-US" sz="1600" b="0" i="1" u="none" strike="noStrike" kern="0" cap="none" spc="0" normalizeH="0" baseline="0" noProof="0" dirty="0" smtClean="0">
                <a:ln>
                  <a:noFill/>
                </a:ln>
                <a:solidFill>
                  <a:srgbClr val="9E1B32"/>
                </a:solidFill>
                <a:effectLst/>
                <a:uLnTx/>
                <a:uFillTx/>
                <a:latin typeface="+mn-lt"/>
                <a:sym typeface="Wingdings" pitchFamily="2" charset="2"/>
              </a:rPr>
              <a:t>structured around six technology areas</a:t>
            </a:r>
          </a:p>
          <a:p>
            <a:pPr marL="573088" lvl="1" indent="-230188" defTabSz="820738">
              <a:lnSpc>
                <a:spcPct val="90000"/>
              </a:lnSpc>
              <a:spcBef>
                <a:spcPct val="30000"/>
              </a:spcBef>
              <a:buClr>
                <a:schemeClr val="tx2"/>
              </a:buClr>
              <a:buFont typeface="Wingdings" pitchFamily="2" charset="2"/>
              <a:buChar char="§"/>
              <a:defRPr/>
            </a:pPr>
            <a:r>
              <a:rPr lang="en-US" sz="1600" kern="0" dirty="0" smtClean="0">
                <a:latin typeface="+mn-lt"/>
              </a:rPr>
              <a:t>Success will require </a:t>
            </a:r>
            <a:r>
              <a:rPr lang="en-US" sz="1600" kern="0" dirty="0" smtClean="0">
                <a:solidFill>
                  <a:srgbClr val="9E1B32"/>
                </a:solidFill>
                <a:latin typeface="+mn-lt"/>
              </a:rPr>
              <a:t>collaboration</a:t>
            </a:r>
            <a:r>
              <a:rPr lang="en-US" sz="1600" kern="0" dirty="0" smtClean="0">
                <a:latin typeface="+mn-lt"/>
              </a:rPr>
              <a:t> with experts in mathematics, computer science, computational geometry, and other aerospace disciplines</a:t>
            </a:r>
          </a:p>
          <a:p>
            <a:pPr marL="685800" marR="0" lvl="1" indent="-342900" algn="l" defTabSz="820738" rtl="0" eaLnBrk="1" fontAlgn="base" latinLnBrk="0" hangingPunct="1">
              <a:lnSpc>
                <a:spcPct val="90000"/>
              </a:lnSpc>
              <a:spcBef>
                <a:spcPct val="30000"/>
              </a:spcBef>
              <a:spcAft>
                <a:spcPct val="0"/>
              </a:spcAft>
              <a:buClr>
                <a:schemeClr val="tx2"/>
              </a:buClr>
              <a:buSzTx/>
              <a:buFont typeface="Wingdings" pitchFamily="2" charset="2"/>
              <a:buChar char="§"/>
              <a:tabLst/>
              <a:defRPr/>
            </a:pPr>
            <a:endParaRPr kumimoji="0" lang="en-US" sz="1600" b="0" i="1" u="none" strike="noStrike" kern="0" cap="none" spc="0" normalizeH="0" baseline="0" noProof="0" dirty="0" smtClean="0">
              <a:ln>
                <a:noFill/>
              </a:ln>
              <a:solidFill>
                <a:srgbClr val="9E1B32"/>
              </a:solidFill>
              <a:effectLst/>
              <a:uLnTx/>
              <a:uFillTx/>
              <a:latin typeface="+mn-lt"/>
            </a:endParaRPr>
          </a:p>
        </p:txBody>
      </p:sp>
      <p:pic>
        <p:nvPicPr>
          <p:cNvPr id="3" name="Picture 2"/>
          <p:cNvPicPr>
            <a:picLocks noChangeAspect="1" noChangeArrowheads="1"/>
          </p:cNvPicPr>
          <p:nvPr/>
        </p:nvPicPr>
        <p:blipFill>
          <a:blip r:embed="rId3" cstate="print"/>
          <a:srcRect/>
          <a:stretch>
            <a:fillRect/>
          </a:stretch>
        </p:blipFill>
        <p:spPr bwMode="auto">
          <a:xfrm>
            <a:off x="3518957" y="2152650"/>
            <a:ext cx="5347097" cy="393488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Recommendations </a:t>
            </a:r>
            <a:r>
              <a:rPr lang="en-US" sz="1200" dirty="0" smtClean="0">
                <a:solidFill>
                  <a:schemeClr val="bg1">
                    <a:lumMod val="50000"/>
                  </a:schemeClr>
                </a:solidFill>
              </a:rPr>
              <a:t>CONTINUED</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26</a:t>
            </a:fld>
            <a:endParaRPr lang="en-US" smtClean="0"/>
          </a:p>
        </p:txBody>
      </p:sp>
      <p:grpSp>
        <p:nvGrpSpPr>
          <p:cNvPr id="28" name="Group 27"/>
          <p:cNvGrpSpPr/>
          <p:nvPr/>
        </p:nvGrpSpPr>
        <p:grpSpPr>
          <a:xfrm>
            <a:off x="533400" y="1125561"/>
            <a:ext cx="8077200" cy="5413742"/>
            <a:chOff x="533400" y="1125561"/>
            <a:chExt cx="8077200" cy="5413742"/>
          </a:xfrm>
        </p:grpSpPr>
        <p:grpSp>
          <p:nvGrpSpPr>
            <p:cNvPr id="10" name="Group 9"/>
            <p:cNvGrpSpPr/>
            <p:nvPr/>
          </p:nvGrpSpPr>
          <p:grpSpPr>
            <a:xfrm>
              <a:off x="533400" y="1125561"/>
              <a:ext cx="2286000" cy="1708825"/>
              <a:chOff x="685800" y="381000"/>
              <a:chExt cx="2286000" cy="1708825"/>
            </a:xfrm>
          </p:grpSpPr>
          <p:sp>
            <p:nvSpPr>
              <p:cNvPr id="26" name="Rectangle 25"/>
              <p:cNvSpPr/>
              <p:nvPr/>
            </p:nvSpPr>
            <p:spPr>
              <a:xfrm>
                <a:off x="685800" y="381000"/>
                <a:ext cx="2286000" cy="381000"/>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b="1" cap="small" dirty="0" smtClean="0">
                    <a:solidFill>
                      <a:schemeClr val="bg1"/>
                    </a:solidFill>
                  </a:rPr>
                  <a:t>HPC</a:t>
                </a:r>
                <a:endParaRPr lang="en-US" sz="1400" b="1" cap="small" dirty="0">
                  <a:solidFill>
                    <a:schemeClr val="bg1"/>
                  </a:solidFill>
                </a:endParaRPr>
              </a:p>
            </p:txBody>
          </p:sp>
          <p:sp>
            <p:nvSpPr>
              <p:cNvPr id="27" name="TextBox 24"/>
              <p:cNvSpPr txBox="1"/>
              <p:nvPr/>
            </p:nvSpPr>
            <p:spPr>
              <a:xfrm>
                <a:off x="685800" y="838200"/>
                <a:ext cx="2286000" cy="12516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lvl="0" indent="-174625">
                  <a:spcBef>
                    <a:spcPts val="200"/>
                  </a:spcBef>
                  <a:buFont typeface="+mj-lt"/>
                  <a:buAutoNum type="arabicPeriod"/>
                </a:pPr>
                <a:r>
                  <a:rPr lang="en-US" sz="1200" dirty="0" smtClean="0"/>
                  <a:t>Increasing access to leading-edge HPC hardware  </a:t>
                </a:r>
              </a:p>
              <a:p>
                <a:pPr marL="174625" lvl="0" indent="-174625">
                  <a:spcBef>
                    <a:spcPts val="200"/>
                  </a:spcBef>
                  <a:buFont typeface="+mj-lt"/>
                  <a:buAutoNum type="arabicPeriod"/>
                </a:pPr>
                <a:r>
                  <a:rPr lang="en-US" sz="1200" dirty="0" smtClean="0"/>
                  <a:t>Porting of current and future codes to leading-edge HPC </a:t>
                </a:r>
              </a:p>
              <a:p>
                <a:pPr marL="174625" lvl="0" indent="-174625">
                  <a:spcBef>
                    <a:spcPts val="200"/>
                  </a:spcBef>
                  <a:buFont typeface="+mj-lt"/>
                  <a:buAutoNum type="arabicPeriod"/>
                </a:pPr>
                <a:r>
                  <a:rPr lang="en-US" sz="1200" dirty="0" smtClean="0"/>
                  <a:t>Radical emerging HPC technologies </a:t>
                </a:r>
                <a:endParaRPr lang="en-US" sz="1200" dirty="0"/>
              </a:p>
            </p:txBody>
          </p:sp>
        </p:grpSp>
        <p:grpSp>
          <p:nvGrpSpPr>
            <p:cNvPr id="11" name="Group 10"/>
            <p:cNvGrpSpPr/>
            <p:nvPr/>
          </p:nvGrpSpPr>
          <p:grpSpPr>
            <a:xfrm>
              <a:off x="3314700" y="1125561"/>
              <a:ext cx="2286000" cy="2365415"/>
              <a:chOff x="3429001" y="381000"/>
              <a:chExt cx="2286000" cy="2365415"/>
            </a:xfrm>
          </p:grpSpPr>
          <p:sp>
            <p:nvSpPr>
              <p:cNvPr id="24" name="Rectangle 23"/>
              <p:cNvSpPr/>
              <p:nvPr/>
            </p:nvSpPr>
            <p:spPr>
              <a:xfrm>
                <a:off x="3429001" y="381000"/>
                <a:ext cx="2286000" cy="381000"/>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b="1" cap="small" dirty="0" smtClean="0">
                    <a:solidFill>
                      <a:schemeClr val="bg1"/>
                    </a:solidFill>
                  </a:rPr>
                  <a:t>Physical Modeling</a:t>
                </a:r>
                <a:endParaRPr lang="en-US" sz="1400" b="1" cap="small" dirty="0">
                  <a:solidFill>
                    <a:schemeClr val="bg1"/>
                  </a:solidFill>
                </a:endParaRPr>
              </a:p>
            </p:txBody>
          </p:sp>
          <p:sp>
            <p:nvSpPr>
              <p:cNvPr id="25" name="TextBox 18"/>
              <p:cNvSpPr txBox="1"/>
              <p:nvPr/>
            </p:nvSpPr>
            <p:spPr>
              <a:xfrm>
                <a:off x="3429001" y="838200"/>
                <a:ext cx="2286000" cy="19082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lvl="0" indent="-174625">
                  <a:spcBef>
                    <a:spcPts val="200"/>
                  </a:spcBef>
                  <a:buFont typeface="+mj-lt"/>
                  <a:buAutoNum type="arabicPeriod"/>
                </a:pPr>
                <a:r>
                  <a:rPr lang="en-US" sz="1200" dirty="0" smtClean="0"/>
                  <a:t>RANS turbulence model</a:t>
                </a:r>
              </a:p>
              <a:p>
                <a:pPr marL="174625" lvl="0" indent="-174625">
                  <a:spcBef>
                    <a:spcPts val="200"/>
                  </a:spcBef>
                  <a:buFont typeface="+mj-lt"/>
                  <a:buAutoNum type="arabicPeriod"/>
                </a:pPr>
                <a:r>
                  <a:rPr lang="en-US" sz="1200" dirty="0" smtClean="0"/>
                  <a:t>Hybrid RANS-LES modeling</a:t>
                </a:r>
              </a:p>
              <a:p>
                <a:pPr marL="347663" lvl="1" indent="-173038">
                  <a:spcBef>
                    <a:spcPts val="200"/>
                  </a:spcBef>
                  <a:buFont typeface="+mj-lt"/>
                  <a:buAutoNum type="alphaLcPeriod"/>
                </a:pPr>
                <a:r>
                  <a:rPr lang="en-US" sz="1200" dirty="0" smtClean="0"/>
                  <a:t>Improved RANS component</a:t>
                </a:r>
              </a:p>
              <a:p>
                <a:pPr marL="347663" lvl="1" indent="-173038">
                  <a:spcBef>
                    <a:spcPts val="200"/>
                  </a:spcBef>
                  <a:buFont typeface="+mj-lt"/>
                  <a:buAutoNum type="alphaLcPeriod"/>
                </a:pPr>
                <a:r>
                  <a:rPr lang="en-US" sz="1200" dirty="0" smtClean="0"/>
                  <a:t>Seamless interface</a:t>
                </a:r>
              </a:p>
              <a:p>
                <a:pPr marL="174625" lvl="0" indent="-174625">
                  <a:spcBef>
                    <a:spcPts val="200"/>
                  </a:spcBef>
                  <a:buFont typeface="+mj-lt"/>
                  <a:buAutoNum type="arabicPeriod"/>
                </a:pPr>
                <a:r>
                  <a:rPr lang="en-US" sz="1200" dirty="0" smtClean="0"/>
                  <a:t>LES (wall-modeled and wall-resolved)</a:t>
                </a:r>
              </a:p>
              <a:p>
                <a:pPr marL="174625" lvl="0" indent="-174625">
                  <a:spcBef>
                    <a:spcPts val="200"/>
                  </a:spcBef>
                  <a:buFont typeface="+mj-lt"/>
                  <a:buAutoNum type="arabicPeriod"/>
                </a:pPr>
                <a:r>
                  <a:rPr lang="en-US" sz="1200" dirty="0" smtClean="0"/>
                  <a:t>Transition</a:t>
                </a:r>
              </a:p>
              <a:p>
                <a:pPr marL="174625" lvl="0" indent="-174625">
                  <a:spcBef>
                    <a:spcPts val="200"/>
                  </a:spcBef>
                  <a:buFont typeface="+mj-lt"/>
                  <a:buAutoNum type="arabicPeriod"/>
                </a:pPr>
                <a:r>
                  <a:rPr lang="en-US" sz="1200" dirty="0" smtClean="0"/>
                  <a:t>Combustion</a:t>
                </a:r>
                <a:endParaRPr lang="en-US" sz="1200" dirty="0"/>
              </a:p>
            </p:txBody>
          </p:sp>
        </p:grpSp>
        <p:grpSp>
          <p:nvGrpSpPr>
            <p:cNvPr id="12" name="Group 11"/>
            <p:cNvGrpSpPr/>
            <p:nvPr/>
          </p:nvGrpSpPr>
          <p:grpSpPr>
            <a:xfrm>
              <a:off x="6096000" y="1125561"/>
              <a:ext cx="2514600" cy="4319796"/>
              <a:chOff x="6248400" y="381000"/>
              <a:chExt cx="2514600" cy="4319796"/>
            </a:xfrm>
          </p:grpSpPr>
          <p:sp>
            <p:nvSpPr>
              <p:cNvPr id="22" name="Rectangle 21"/>
              <p:cNvSpPr/>
              <p:nvPr/>
            </p:nvSpPr>
            <p:spPr>
              <a:xfrm>
                <a:off x="6248400" y="381000"/>
                <a:ext cx="2286000" cy="381000"/>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b="1" cap="small" dirty="0" smtClean="0">
                    <a:solidFill>
                      <a:schemeClr val="bg1"/>
                    </a:solidFill>
                  </a:rPr>
                  <a:t>numerical algorithms</a:t>
                </a:r>
                <a:endParaRPr lang="en-US" sz="1400" b="1" cap="small" dirty="0">
                  <a:solidFill>
                    <a:schemeClr val="bg1"/>
                  </a:solidFill>
                </a:endParaRPr>
              </a:p>
            </p:txBody>
          </p:sp>
          <p:sp>
            <p:nvSpPr>
              <p:cNvPr id="23" name="TextBox 20"/>
              <p:cNvSpPr txBox="1"/>
              <p:nvPr/>
            </p:nvSpPr>
            <p:spPr>
              <a:xfrm>
                <a:off x="6248400" y="838200"/>
                <a:ext cx="2514600" cy="38625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lvl="0" indent="-174625">
                  <a:buFont typeface="+mj-lt"/>
                  <a:buAutoNum type="arabicPeriod"/>
                </a:pPr>
                <a:r>
                  <a:rPr lang="en-US" sz="1200" dirty="0" smtClean="0"/>
                  <a:t>Advances in current algorithms for HPC 		</a:t>
                </a:r>
              </a:p>
              <a:p>
                <a:pPr marL="174625" lvl="0" indent="-174625">
                  <a:spcBef>
                    <a:spcPts val="200"/>
                  </a:spcBef>
                  <a:buFont typeface="+mj-lt"/>
                  <a:buAutoNum type="arabicPeriod"/>
                </a:pPr>
                <a:r>
                  <a:rPr lang="en-US" sz="1200" dirty="0" err="1" smtClean="0"/>
                  <a:t>Discretizations</a:t>
                </a:r>
                <a:r>
                  <a:rPr lang="en-US" sz="1200" dirty="0" smtClean="0"/>
                  <a:t> 	</a:t>
                </a:r>
              </a:p>
              <a:p>
                <a:pPr marL="347663" lvl="1" indent="-173038">
                  <a:buFont typeface="+mj-lt"/>
                  <a:buAutoNum type="alphaLcPeriod"/>
                </a:pPr>
                <a:r>
                  <a:rPr lang="en-US" sz="1200" dirty="0" smtClean="0"/>
                  <a:t>Higher-order methods</a:t>
                </a:r>
              </a:p>
              <a:p>
                <a:pPr marL="347663" lvl="1" indent="-173038">
                  <a:buFont typeface="+mj-lt"/>
                  <a:buAutoNum type="alphaLcPeriod"/>
                </a:pPr>
                <a:r>
                  <a:rPr lang="en-US" sz="1200" dirty="0" smtClean="0"/>
                  <a:t>Low dissipation/dispersion schemes</a:t>
                </a:r>
              </a:p>
              <a:p>
                <a:pPr marL="347663" lvl="1" indent="-173038">
                  <a:buFont typeface="+mj-lt"/>
                  <a:buAutoNum type="alphaLcPeriod"/>
                </a:pPr>
                <a:r>
                  <a:rPr lang="en-US" sz="1200" dirty="0" smtClean="0"/>
                  <a:t>Novel foundational approaches</a:t>
                </a:r>
              </a:p>
              <a:p>
                <a:pPr marL="174625" lvl="0" indent="-174625">
                  <a:spcBef>
                    <a:spcPts val="200"/>
                  </a:spcBef>
                  <a:buFont typeface="+mj-lt"/>
                  <a:buAutoNum type="arabicPeriod"/>
                </a:pPr>
                <a:r>
                  <a:rPr lang="en-US" sz="1200" dirty="0" smtClean="0"/>
                  <a:t>Solvers</a:t>
                </a:r>
              </a:p>
              <a:p>
                <a:pPr marL="403225" lvl="1" indent="-228600">
                  <a:buFont typeface="+mj-lt"/>
                  <a:buAutoNum type="alphaLcPeriod"/>
                </a:pPr>
                <a:r>
                  <a:rPr lang="en-US" sz="1200" dirty="0" smtClean="0"/>
                  <a:t>Linear and non-linear scalable solvers</a:t>
                </a:r>
              </a:p>
              <a:p>
                <a:pPr marL="403225" lvl="1" indent="-228600">
                  <a:buFont typeface="+mj-lt"/>
                  <a:buAutoNum type="alphaLcPeriod"/>
                </a:pPr>
                <a:r>
                  <a:rPr lang="en-US" sz="1200" dirty="0" smtClean="0"/>
                  <a:t>Enhancements for MDAO and UQ</a:t>
                </a:r>
              </a:p>
              <a:p>
                <a:pPr marL="174625" lvl="0" indent="-174625">
                  <a:spcBef>
                    <a:spcPts val="200"/>
                  </a:spcBef>
                  <a:buFont typeface="+mj-lt"/>
                  <a:buAutoNum type="arabicPeriod"/>
                </a:pPr>
                <a:r>
                  <a:rPr lang="en-US" sz="1200" dirty="0" smtClean="0"/>
                  <a:t>UQ</a:t>
                </a:r>
              </a:p>
              <a:p>
                <a:pPr marL="403225" lvl="1" indent="-228600">
                  <a:buFont typeface="+mj-lt"/>
                  <a:buAutoNum type="alphaLcPeriod"/>
                </a:pPr>
                <a:r>
                  <a:rPr lang="en-US" sz="1200" dirty="0" smtClean="0"/>
                  <a:t>Define aerospace uncertainties</a:t>
                </a:r>
              </a:p>
              <a:p>
                <a:pPr marL="403225" lvl="1" indent="-228600">
                  <a:buFont typeface="+mj-lt"/>
                  <a:buAutoNum type="alphaLcPeriod"/>
                </a:pPr>
                <a:r>
                  <a:rPr lang="en-US" sz="1200" dirty="0" smtClean="0"/>
                  <a:t>Leverage known techniques</a:t>
                </a:r>
              </a:p>
              <a:p>
                <a:pPr marL="403225" lvl="1" indent="-228600">
                  <a:buFont typeface="+mj-lt"/>
                  <a:buAutoNum type="alphaLcPeriod"/>
                </a:pPr>
                <a:r>
                  <a:rPr lang="en-US" sz="1200" dirty="0" smtClean="0"/>
                  <a:t>Improved error estimation techniques</a:t>
                </a:r>
              </a:p>
              <a:p>
                <a:pPr marL="403225" lvl="1" indent="-228600">
                  <a:buFont typeface="+mj-lt"/>
                  <a:buAutoNum type="alphaLcPeriod"/>
                </a:pPr>
                <a:r>
                  <a:rPr lang="en-US" sz="1200" dirty="0" smtClean="0"/>
                  <a:t>Statistical approaches</a:t>
                </a:r>
                <a:endParaRPr lang="en-US" sz="1200" dirty="0"/>
              </a:p>
            </p:txBody>
          </p:sp>
        </p:grpSp>
        <p:grpSp>
          <p:nvGrpSpPr>
            <p:cNvPr id="13" name="Group 12"/>
            <p:cNvGrpSpPr/>
            <p:nvPr/>
          </p:nvGrpSpPr>
          <p:grpSpPr>
            <a:xfrm>
              <a:off x="533400" y="3678298"/>
              <a:ext cx="2286000" cy="1657529"/>
              <a:chOff x="914400" y="3962400"/>
              <a:chExt cx="2286000" cy="1657529"/>
            </a:xfrm>
          </p:grpSpPr>
          <p:sp>
            <p:nvSpPr>
              <p:cNvPr id="20" name="Rectangle 19"/>
              <p:cNvSpPr/>
              <p:nvPr/>
            </p:nvSpPr>
            <p:spPr>
              <a:xfrm>
                <a:off x="914400" y="3962400"/>
                <a:ext cx="2286000" cy="381000"/>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b="1" cap="small" dirty="0" smtClean="0">
                    <a:solidFill>
                      <a:schemeClr val="bg1"/>
                    </a:solidFill>
                  </a:rPr>
                  <a:t>Geometry and Grid Generation</a:t>
                </a:r>
                <a:endParaRPr lang="en-US" sz="1200" b="1" cap="small" dirty="0">
                  <a:solidFill>
                    <a:schemeClr val="bg1"/>
                  </a:solidFill>
                </a:endParaRPr>
              </a:p>
            </p:txBody>
          </p:sp>
          <p:sp>
            <p:nvSpPr>
              <p:cNvPr id="21" name="TextBox 26"/>
              <p:cNvSpPr txBox="1"/>
              <p:nvPr/>
            </p:nvSpPr>
            <p:spPr>
              <a:xfrm>
                <a:off x="914400" y="4419600"/>
                <a:ext cx="2286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lvl="0" indent="-228600">
                  <a:buFont typeface="+mj-lt"/>
                  <a:buAutoNum type="arabicPeriod"/>
                </a:pPr>
                <a:r>
                  <a:rPr lang="en-US" sz="1200" dirty="0" smtClean="0"/>
                  <a:t>CAD access and interfaces</a:t>
                </a:r>
              </a:p>
              <a:p>
                <a:pPr marL="228600" lvl="0" indent="-228600">
                  <a:buFont typeface="+mj-lt"/>
                  <a:buAutoNum type="arabicPeriod"/>
                </a:pPr>
                <a:r>
                  <a:rPr lang="en-US" sz="1200" dirty="0" smtClean="0"/>
                  <a:t>Large scale parallel mesh generation</a:t>
                </a:r>
              </a:p>
              <a:p>
                <a:pPr marL="228600" indent="-228600">
                  <a:buFont typeface="+mj-lt"/>
                  <a:buAutoNum type="arabicPeriod"/>
                </a:pPr>
                <a:r>
                  <a:rPr lang="en-US" sz="1200" dirty="0" smtClean="0"/>
                  <a:t>Adaptive mesh refinement</a:t>
                </a:r>
                <a:endParaRPr lang="en-US" sz="1200" dirty="0"/>
              </a:p>
            </p:txBody>
          </p:sp>
        </p:grpSp>
        <p:grpSp>
          <p:nvGrpSpPr>
            <p:cNvPr id="14" name="Group 13"/>
            <p:cNvGrpSpPr/>
            <p:nvPr/>
          </p:nvGrpSpPr>
          <p:grpSpPr>
            <a:xfrm>
              <a:off x="3314700" y="3678298"/>
              <a:ext cx="2286000" cy="1103531"/>
              <a:chOff x="3733800" y="3962400"/>
              <a:chExt cx="2286000" cy="1103531"/>
            </a:xfrm>
          </p:grpSpPr>
          <p:sp>
            <p:nvSpPr>
              <p:cNvPr id="18" name="Rectangle 17"/>
              <p:cNvSpPr/>
              <p:nvPr/>
            </p:nvSpPr>
            <p:spPr>
              <a:xfrm>
                <a:off x="3733800" y="3962400"/>
                <a:ext cx="2286000" cy="381000"/>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b="1" cap="small" dirty="0" smtClean="0">
                    <a:solidFill>
                      <a:schemeClr val="bg1"/>
                    </a:solidFill>
                  </a:rPr>
                  <a:t>Knowledge Extraction</a:t>
                </a:r>
                <a:endParaRPr lang="en-US" sz="1400" b="1" cap="small" dirty="0">
                  <a:solidFill>
                    <a:schemeClr val="bg1"/>
                  </a:solidFill>
                </a:endParaRPr>
              </a:p>
            </p:txBody>
          </p:sp>
          <p:sp>
            <p:nvSpPr>
              <p:cNvPr id="19" name="TextBox 28"/>
              <p:cNvSpPr txBox="1"/>
              <p:nvPr/>
            </p:nvSpPr>
            <p:spPr>
              <a:xfrm>
                <a:off x="3733800" y="4419600"/>
                <a:ext cx="2286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lvl="0" indent="-228600">
                  <a:buFont typeface="+mj-lt"/>
                  <a:buAutoNum type="arabicPeriod"/>
                </a:pPr>
                <a:r>
                  <a:rPr lang="en-US" sz="1200" dirty="0" smtClean="0"/>
                  <a:t>Visualization</a:t>
                </a:r>
              </a:p>
              <a:p>
                <a:pPr marL="228600" lvl="0" indent="-228600">
                  <a:buFont typeface="+mj-lt"/>
                  <a:buAutoNum type="arabicPeriod"/>
                </a:pPr>
                <a:r>
                  <a:rPr lang="en-US" sz="1200" dirty="0" smtClean="0"/>
                  <a:t>Data-base management</a:t>
                </a:r>
              </a:p>
              <a:p>
                <a:pPr marL="228600" lvl="0" indent="-228600">
                  <a:buFont typeface="+mj-lt"/>
                  <a:buAutoNum type="arabicPeriod"/>
                </a:pPr>
                <a:r>
                  <a:rPr lang="en-US" sz="1200" dirty="0" smtClean="0"/>
                  <a:t>Variable fidelity models</a:t>
                </a:r>
                <a:endParaRPr lang="en-US" sz="1200" dirty="0"/>
              </a:p>
            </p:txBody>
          </p:sp>
        </p:grpSp>
        <p:grpSp>
          <p:nvGrpSpPr>
            <p:cNvPr id="15" name="Group 14"/>
            <p:cNvGrpSpPr/>
            <p:nvPr/>
          </p:nvGrpSpPr>
          <p:grpSpPr>
            <a:xfrm>
              <a:off x="3319716" y="5066440"/>
              <a:ext cx="2286000" cy="1472863"/>
              <a:chOff x="6553200" y="3962400"/>
              <a:chExt cx="2286000" cy="1472863"/>
            </a:xfrm>
          </p:grpSpPr>
          <p:sp>
            <p:nvSpPr>
              <p:cNvPr id="16" name="Rectangle 15"/>
              <p:cNvSpPr/>
              <p:nvPr/>
            </p:nvSpPr>
            <p:spPr>
              <a:xfrm>
                <a:off x="6553200" y="3962400"/>
                <a:ext cx="2286000" cy="381000"/>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b="1" cap="small" dirty="0" smtClean="0">
                    <a:solidFill>
                      <a:schemeClr val="bg1"/>
                    </a:solidFill>
                  </a:rPr>
                  <a:t>MDAO</a:t>
                </a:r>
                <a:endParaRPr lang="en-US" sz="1400" b="1" cap="small" dirty="0">
                  <a:solidFill>
                    <a:schemeClr val="bg1"/>
                  </a:solidFill>
                </a:endParaRPr>
              </a:p>
            </p:txBody>
          </p:sp>
          <p:sp>
            <p:nvSpPr>
              <p:cNvPr id="17" name="TextBox 31"/>
              <p:cNvSpPr txBox="1"/>
              <p:nvPr/>
            </p:nvSpPr>
            <p:spPr>
              <a:xfrm>
                <a:off x="6553200" y="4419600"/>
                <a:ext cx="228600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lvl="0" indent="-228600">
                  <a:buFont typeface="+mj-lt"/>
                  <a:buAutoNum type="arabicPeriod"/>
                </a:pPr>
                <a:r>
                  <a:rPr lang="en-US" sz="1200" dirty="0" smtClean="0"/>
                  <a:t>Interfaces and standards</a:t>
                </a:r>
              </a:p>
              <a:p>
                <a:pPr marL="228600" lvl="0" indent="-228600">
                  <a:buFont typeface="+mj-lt"/>
                  <a:buAutoNum type="arabicPeriod"/>
                </a:pPr>
                <a:r>
                  <a:rPr lang="en-US" sz="1200" dirty="0" smtClean="0"/>
                  <a:t>Accurate and stable coupling techniques</a:t>
                </a:r>
              </a:p>
              <a:p>
                <a:pPr marL="228600" lvl="0" indent="-228600">
                  <a:buFont typeface="+mj-lt"/>
                  <a:buAutoNum type="arabicPeriod"/>
                </a:pPr>
                <a:r>
                  <a:rPr lang="en-US" sz="1200" dirty="0" smtClean="0"/>
                  <a:t>UQ support and sensitivities (system-level)</a:t>
                </a:r>
                <a:endParaRPr lang="en-US" sz="1200" dirty="0"/>
              </a:p>
            </p:txBody>
          </p:sp>
        </p:gr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a:xfrm>
            <a:off x="414338" y="348965"/>
            <a:ext cx="8301037" cy="443198"/>
          </a:xfrm>
        </p:spPr>
        <p:txBody>
          <a:bodyPr/>
          <a:lstStyle/>
          <a:p>
            <a:pPr eaLnBrk="1" hangingPunct="1"/>
            <a:r>
              <a:rPr lang="en-US" dirty="0" smtClean="0"/>
              <a:t>Recommendations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40315"/>
            <a:ext cx="8301037" cy="5242974"/>
          </a:xfrm>
        </p:spPr>
        <p:txBody>
          <a:bodyPr/>
          <a:lstStyle/>
          <a:p>
            <a:pPr marL="457200" indent="-457200" eaLnBrk="1" hangingPunct="1">
              <a:buFont typeface="+mj-lt"/>
              <a:buAutoNum type="arabicPeriod" startAt="2"/>
            </a:pPr>
            <a:r>
              <a:rPr lang="en-US" sz="2000" dirty="0" smtClean="0"/>
              <a:t>NASA should develop and maintain an </a:t>
            </a:r>
            <a:r>
              <a:rPr lang="en-US" sz="2000" dirty="0" smtClean="0">
                <a:solidFill>
                  <a:srgbClr val="9E1B32"/>
                </a:solidFill>
              </a:rPr>
              <a:t>integrated simulation and software development infrastructure</a:t>
            </a:r>
            <a:r>
              <a:rPr lang="en-US" sz="2000" dirty="0" smtClean="0"/>
              <a:t> to enable rapid CFD technology maturation.</a:t>
            </a:r>
          </a:p>
          <a:p>
            <a:pPr marL="685800" lvl="1" indent="-342900" eaLnBrk="1" hangingPunct="1">
              <a:spcBef>
                <a:spcPts val="600"/>
              </a:spcBef>
            </a:pPr>
            <a:r>
              <a:rPr lang="en-US" sz="1800" dirty="0" smtClean="0"/>
              <a:t>Maintain a </a:t>
            </a:r>
            <a:r>
              <a:rPr lang="en-US" sz="1800" dirty="0" smtClean="0">
                <a:solidFill>
                  <a:srgbClr val="9E1B32"/>
                </a:solidFill>
              </a:rPr>
              <a:t>world-class in-house simulation capability</a:t>
            </a:r>
          </a:p>
          <a:p>
            <a:pPr marL="1025525" lvl="2" indent="-333375" eaLnBrk="1" hangingPunct="1">
              <a:spcBef>
                <a:spcPts val="300"/>
              </a:spcBef>
            </a:pPr>
            <a:r>
              <a:rPr lang="en-US" dirty="0" smtClean="0"/>
              <a:t>Superior to capabilities within academia and industry</a:t>
            </a:r>
          </a:p>
          <a:p>
            <a:pPr marL="1025525" lvl="2" indent="-333375" eaLnBrk="1" hangingPunct="1">
              <a:spcBef>
                <a:spcPts val="300"/>
              </a:spcBef>
            </a:pPr>
            <a:r>
              <a:rPr lang="en-US" dirty="0" smtClean="0"/>
              <a:t>Cover </a:t>
            </a:r>
            <a:r>
              <a:rPr lang="en-US" dirty="0" smtClean="0">
                <a:solidFill>
                  <a:srgbClr val="9E1B32"/>
                </a:solidFill>
              </a:rPr>
              <a:t>all key vehicle classes</a:t>
            </a:r>
            <a:r>
              <a:rPr lang="en-US" dirty="0" smtClean="0"/>
              <a:t> (e.g., external aero, </a:t>
            </a:r>
            <a:r>
              <a:rPr lang="en-US" dirty="0" err="1" smtClean="0"/>
              <a:t>turbomachinery</a:t>
            </a:r>
            <a:r>
              <a:rPr lang="en-US" dirty="0" smtClean="0"/>
              <a:t>, science and space)</a:t>
            </a:r>
          </a:p>
          <a:p>
            <a:pPr marL="1025525" lvl="2" indent="-333375" eaLnBrk="1" hangingPunct="1">
              <a:spcBef>
                <a:spcPts val="300"/>
              </a:spcBef>
            </a:pPr>
            <a:r>
              <a:rPr lang="en-US" dirty="0" smtClean="0"/>
              <a:t>Critical for understanding principal technical issues, driving development of new techniques, and demonstrating capabilities</a:t>
            </a:r>
          </a:p>
          <a:p>
            <a:pPr marL="685800" lvl="1" indent="-342900" eaLnBrk="1" hangingPunct="1">
              <a:spcBef>
                <a:spcPts val="600"/>
              </a:spcBef>
            </a:pPr>
            <a:r>
              <a:rPr lang="en-US" sz="1800" dirty="0" smtClean="0"/>
              <a:t>Streamline and improve software development processes</a:t>
            </a:r>
          </a:p>
          <a:p>
            <a:pPr marL="1025525" lvl="2" indent="-333375" eaLnBrk="1" hangingPunct="1">
              <a:spcBef>
                <a:spcPts val="300"/>
              </a:spcBef>
            </a:pPr>
            <a:r>
              <a:rPr lang="en-US" dirty="0" smtClean="0"/>
              <a:t>Create </a:t>
            </a:r>
            <a:r>
              <a:rPr lang="en-US" dirty="0" smtClean="0">
                <a:solidFill>
                  <a:srgbClr val="9E1B32"/>
                </a:solidFill>
              </a:rPr>
              <a:t>formal software development, maintenance, and testing environment </a:t>
            </a:r>
            <a:r>
              <a:rPr lang="en-US" dirty="0" smtClean="0"/>
              <a:t>to build new and/or enhance existing NASA CFD tools and processes </a:t>
            </a:r>
            <a:r>
              <a:rPr lang="en-US" dirty="0" smtClean="0">
                <a:sym typeface="Wingdings" pitchFamily="2" charset="2"/>
              </a:rPr>
              <a:t> </a:t>
            </a:r>
            <a:r>
              <a:rPr lang="en-US" i="1" dirty="0" smtClean="0">
                <a:solidFill>
                  <a:srgbClr val="9E1B32"/>
                </a:solidFill>
                <a:sym typeface="Wingdings" pitchFamily="2" charset="2"/>
              </a:rPr>
              <a:t>streamlines efforts, synergizes development teams, reduces costs</a:t>
            </a:r>
            <a:endParaRPr lang="en-US" i="1" dirty="0" smtClean="0">
              <a:solidFill>
                <a:srgbClr val="9E1B32"/>
              </a:solidFill>
            </a:endParaRPr>
          </a:p>
          <a:p>
            <a:pPr marL="685800" lvl="1" indent="-342900" eaLnBrk="1" hangingPunct="1">
              <a:spcBef>
                <a:spcPts val="600"/>
              </a:spcBef>
            </a:pPr>
            <a:r>
              <a:rPr lang="en-US" sz="1800" dirty="0" smtClean="0"/>
              <a:t>Emphasize CFD standards and interfaces</a:t>
            </a:r>
          </a:p>
          <a:p>
            <a:pPr marL="1025525" lvl="2" indent="-333375" eaLnBrk="1" hangingPunct="1">
              <a:spcBef>
                <a:spcPts val="300"/>
              </a:spcBef>
            </a:pPr>
            <a:r>
              <a:rPr lang="en-US" dirty="0" smtClean="0"/>
              <a:t>Emphasize common ways of </a:t>
            </a:r>
            <a:r>
              <a:rPr lang="en-US" dirty="0" smtClean="0">
                <a:solidFill>
                  <a:srgbClr val="9E1B32"/>
                </a:solidFill>
              </a:rPr>
              <a:t>exchanging data </a:t>
            </a:r>
            <a:r>
              <a:rPr lang="en-US" dirty="0" smtClean="0"/>
              <a:t>(e.g., geometry, grid, MDAO) </a:t>
            </a:r>
            <a:r>
              <a:rPr lang="en-US" dirty="0" smtClean="0">
                <a:sym typeface="Wingdings" pitchFamily="2" charset="2"/>
              </a:rPr>
              <a:t> streamlines and optimizes development efforts</a:t>
            </a:r>
          </a:p>
          <a:p>
            <a:pPr marL="1025525" lvl="2" indent="-333375" eaLnBrk="1" hangingPunct="1">
              <a:spcBef>
                <a:spcPts val="300"/>
              </a:spcBef>
            </a:pPr>
            <a:r>
              <a:rPr lang="en-US" dirty="0" smtClean="0">
                <a:sym typeface="Wingdings" pitchFamily="2" charset="2"/>
              </a:rPr>
              <a:t>Must identify ALL key stakeholders, develop consensus, and advocate for standard approaches</a:t>
            </a:r>
            <a:endParaRPr lang="en-US" dirty="0" smtClean="0"/>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27</a:t>
            </a:fld>
            <a:endParaRPr lang="en-US"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n-US" dirty="0" smtClean="0"/>
              <a:t>Recommendations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07264"/>
            <a:ext cx="8301037" cy="3978012"/>
          </a:xfrm>
        </p:spPr>
        <p:txBody>
          <a:bodyPr/>
          <a:lstStyle/>
          <a:p>
            <a:pPr marL="457200" indent="-457200" eaLnBrk="1" hangingPunct="1">
              <a:lnSpc>
                <a:spcPct val="95000"/>
              </a:lnSpc>
              <a:buFont typeface="+mj-lt"/>
              <a:buAutoNum type="arabicPeriod" startAt="3"/>
            </a:pPr>
            <a:r>
              <a:rPr lang="en-US" sz="2000" dirty="0" smtClean="0"/>
              <a:t>NASA should make available and utilize HPC systems for large-scale CFD development and testing.</a:t>
            </a:r>
          </a:p>
          <a:p>
            <a:pPr marL="803275" lvl="1" indent="-346075" eaLnBrk="1" hangingPunct="1">
              <a:lnSpc>
                <a:spcPct val="95000"/>
              </a:lnSpc>
            </a:pPr>
            <a:r>
              <a:rPr lang="en-US" sz="1800" dirty="0" smtClean="0"/>
              <a:t>Provide access to large-scale computing for both throughput (capacity) to support on-going programs, </a:t>
            </a:r>
            <a:r>
              <a:rPr lang="en-US" sz="1800" dirty="0" smtClean="0">
                <a:solidFill>
                  <a:srgbClr val="9E1B32"/>
                </a:solidFill>
              </a:rPr>
              <a:t>but also development (capability) to directly support  technology demonstrations and progress towards Grand Challenge problems.</a:t>
            </a:r>
          </a:p>
          <a:p>
            <a:pPr marL="1149350" lvl="2" indent="-346075" eaLnBrk="1" hangingPunct="1">
              <a:lnSpc>
                <a:spcPct val="95000"/>
              </a:lnSpc>
            </a:pPr>
            <a:r>
              <a:rPr lang="en-US" dirty="0" smtClean="0"/>
              <a:t>Mitigates stagnating simulation capabilities</a:t>
            </a:r>
          </a:p>
          <a:p>
            <a:pPr marL="1149350" lvl="2" indent="-346075" eaLnBrk="1" hangingPunct="1">
              <a:lnSpc>
                <a:spcPct val="95000"/>
              </a:lnSpc>
            </a:pPr>
            <a:r>
              <a:rPr lang="en-US" dirty="0" smtClean="0"/>
              <a:t>Drives progress by testing new algorithms at scale</a:t>
            </a:r>
          </a:p>
          <a:p>
            <a:pPr marL="1149350" lvl="2" indent="-346075" eaLnBrk="1" hangingPunct="1">
              <a:lnSpc>
                <a:spcPct val="95000"/>
              </a:lnSpc>
            </a:pPr>
            <a:r>
              <a:rPr lang="en-US" dirty="0" smtClean="0"/>
              <a:t>Develops a more experienced and effective user base both within and outside NASA</a:t>
            </a:r>
          </a:p>
          <a:p>
            <a:pPr marL="803275" lvl="1" indent="-346075" eaLnBrk="1" hangingPunct="1">
              <a:lnSpc>
                <a:spcPct val="95000"/>
              </a:lnSpc>
            </a:pPr>
            <a:r>
              <a:rPr lang="en-US" sz="1800" dirty="0" smtClean="0"/>
              <a:t>Leverage existing internal, as well as </a:t>
            </a:r>
            <a:r>
              <a:rPr lang="en-US" sz="1800" dirty="0" smtClean="0">
                <a:solidFill>
                  <a:srgbClr val="9E1B32"/>
                </a:solidFill>
              </a:rPr>
              <a:t>other national HPC resources</a:t>
            </a:r>
          </a:p>
          <a:p>
            <a:pPr marL="803275" lvl="1" indent="-346075" eaLnBrk="1" hangingPunct="1">
              <a:lnSpc>
                <a:spcPct val="95000"/>
              </a:lnSpc>
            </a:pPr>
            <a:r>
              <a:rPr lang="en-US" sz="1800" dirty="0" smtClean="0"/>
              <a:t>Provide access to </a:t>
            </a:r>
            <a:r>
              <a:rPr lang="en-US" sz="1800" dirty="0" smtClean="0">
                <a:solidFill>
                  <a:srgbClr val="9E1B32"/>
                </a:solidFill>
              </a:rPr>
              <a:t>novel HPC platforms </a:t>
            </a:r>
            <a:r>
              <a:rPr lang="en-US" sz="1800" dirty="0" smtClean="0"/>
              <a:t>(e.g., D-Wave) to accelerate technology development </a:t>
            </a:r>
            <a:endParaRPr lang="en-US" sz="1600" dirty="0" smtClean="0"/>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28</a:t>
            </a:fld>
            <a:endParaRPr lang="en-US" smtClean="0"/>
          </a:p>
        </p:txBody>
      </p:sp>
      <p:pic>
        <p:nvPicPr>
          <p:cNvPr id="77826" name="Picture 2" descr="http://www.nas.nasa.gov/quantum/images/assets/d-wave_exterior.jpg"/>
          <p:cNvPicPr>
            <a:picLocks noChangeAspect="1" noChangeArrowheads="1"/>
          </p:cNvPicPr>
          <p:nvPr/>
        </p:nvPicPr>
        <p:blipFill>
          <a:blip r:embed="rId3" cstate="print"/>
          <a:srcRect/>
          <a:stretch>
            <a:fillRect/>
          </a:stretch>
        </p:blipFill>
        <p:spPr bwMode="auto">
          <a:xfrm>
            <a:off x="6183150" y="5091241"/>
            <a:ext cx="1915821" cy="1272248"/>
          </a:xfrm>
          <a:prstGeom prst="rect">
            <a:avLst/>
          </a:prstGeom>
          <a:noFill/>
        </p:spPr>
      </p:pic>
      <p:pic>
        <p:nvPicPr>
          <p:cNvPr id="77828" name="Picture 4" descr="http://www.nasa.gov/sites/default/files/styles/673xvariable_height/public/pleiades.jpg?itok=6qqD4ZoE"/>
          <p:cNvPicPr>
            <a:picLocks noChangeAspect="1" noChangeArrowheads="1"/>
          </p:cNvPicPr>
          <p:nvPr/>
        </p:nvPicPr>
        <p:blipFill>
          <a:blip r:embed="rId4" cstate="print"/>
          <a:srcRect/>
          <a:stretch>
            <a:fillRect/>
          </a:stretch>
        </p:blipFill>
        <p:spPr bwMode="auto">
          <a:xfrm>
            <a:off x="4158408" y="5097785"/>
            <a:ext cx="1915821" cy="1278163"/>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n-US" dirty="0" smtClean="0"/>
              <a:t>Recommendations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95400"/>
            <a:ext cx="8301037" cy="2593018"/>
          </a:xfrm>
        </p:spPr>
        <p:txBody>
          <a:bodyPr/>
          <a:lstStyle/>
          <a:p>
            <a:pPr marL="457200" indent="-457200" eaLnBrk="1" hangingPunct="1">
              <a:lnSpc>
                <a:spcPct val="95000"/>
              </a:lnSpc>
              <a:buFont typeface="+mj-lt"/>
              <a:buAutoNum type="arabicPeriod" startAt="4"/>
            </a:pPr>
            <a:r>
              <a:rPr lang="en-US" sz="2000" dirty="0" smtClean="0"/>
              <a:t>NASA should lead efforts to develop and execute </a:t>
            </a:r>
            <a:r>
              <a:rPr lang="en-US" sz="2000" dirty="0" smtClean="0">
                <a:solidFill>
                  <a:srgbClr val="9E1B32"/>
                </a:solidFill>
              </a:rPr>
              <a:t>integrated experimental testing and computational validation campaigns</a:t>
            </a:r>
            <a:r>
              <a:rPr lang="en-US" sz="2000" dirty="0" smtClean="0"/>
              <a:t>.</a:t>
            </a:r>
          </a:p>
          <a:p>
            <a:pPr marL="803275" lvl="1" indent="-346075" eaLnBrk="1" hangingPunct="1">
              <a:lnSpc>
                <a:spcPct val="95000"/>
              </a:lnSpc>
            </a:pPr>
            <a:r>
              <a:rPr lang="en-US" sz="1800" dirty="0" smtClean="0"/>
              <a:t>High quality experimental test data for both fundamental, building-block and complex, realistic configurations, coupled with careful computational assessment and validation, is needed to advance CFD towards the Vision 2030 goals</a:t>
            </a:r>
          </a:p>
          <a:p>
            <a:pPr marL="803275" lvl="1" indent="-346075" eaLnBrk="1" hangingPunct="1">
              <a:lnSpc>
                <a:spcPct val="95000"/>
              </a:lnSpc>
            </a:pPr>
            <a:r>
              <a:rPr lang="en-US" sz="1800" dirty="0" smtClean="0">
                <a:solidFill>
                  <a:srgbClr val="9E1B32"/>
                </a:solidFill>
              </a:rPr>
              <a:t>NASA is uniquely positioned </a:t>
            </a:r>
            <a:r>
              <a:rPr lang="en-US" sz="1800" dirty="0" smtClean="0"/>
              <a:t>to provide key efforts in this area due to the </a:t>
            </a:r>
            <a:r>
              <a:rPr lang="en-US" sz="1800" dirty="0" smtClean="0">
                <a:solidFill>
                  <a:srgbClr val="9E1B32"/>
                </a:solidFill>
              </a:rPr>
              <a:t>availability of experimental test facilities and experience, as well as key expertise to benchmark CFD capabilities</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29</a:t>
            </a:fld>
            <a:endParaRPr lang="en-US" smtClean="0"/>
          </a:p>
        </p:txBody>
      </p:sp>
      <p:pic>
        <p:nvPicPr>
          <p:cNvPr id="74754" name="Picture 1"/>
          <p:cNvPicPr>
            <a:picLocks noChangeAspect="1" noChangeArrowheads="1"/>
          </p:cNvPicPr>
          <p:nvPr/>
        </p:nvPicPr>
        <p:blipFill>
          <a:blip r:embed="rId3" cstate="print"/>
          <a:srcRect/>
          <a:stretch>
            <a:fillRect/>
          </a:stretch>
        </p:blipFill>
        <p:spPr bwMode="auto">
          <a:xfrm>
            <a:off x="338253" y="4179501"/>
            <a:ext cx="2672576" cy="1095897"/>
          </a:xfrm>
          <a:prstGeom prst="rect">
            <a:avLst/>
          </a:prstGeom>
          <a:noFill/>
          <a:ln w="9525">
            <a:noFill/>
            <a:miter lim="800000"/>
            <a:headEnd/>
            <a:tailEnd/>
          </a:ln>
        </p:spPr>
      </p:pic>
      <p:pic>
        <p:nvPicPr>
          <p:cNvPr id="74755" name="Picture 2"/>
          <p:cNvPicPr>
            <a:picLocks noChangeAspect="1" noChangeArrowheads="1"/>
          </p:cNvPicPr>
          <p:nvPr/>
        </p:nvPicPr>
        <p:blipFill>
          <a:blip r:embed="rId4" cstate="print"/>
          <a:srcRect/>
          <a:stretch>
            <a:fillRect/>
          </a:stretch>
        </p:blipFill>
        <p:spPr bwMode="auto">
          <a:xfrm>
            <a:off x="3367553" y="4092227"/>
            <a:ext cx="1835255" cy="1249207"/>
          </a:xfrm>
          <a:prstGeom prst="rect">
            <a:avLst/>
          </a:prstGeom>
          <a:noFill/>
          <a:ln w="9525">
            <a:noFill/>
            <a:miter lim="800000"/>
            <a:headEnd/>
            <a:tailEnd/>
          </a:ln>
        </p:spPr>
      </p:pic>
      <p:pic>
        <p:nvPicPr>
          <p:cNvPr id="74756" name="Picture 4"/>
          <p:cNvPicPr>
            <a:picLocks noChangeAspect="1" noChangeArrowheads="1"/>
          </p:cNvPicPr>
          <p:nvPr/>
        </p:nvPicPr>
        <p:blipFill>
          <a:blip r:embed="rId5" cstate="print"/>
          <a:srcRect/>
          <a:stretch>
            <a:fillRect/>
          </a:stretch>
        </p:blipFill>
        <p:spPr bwMode="auto">
          <a:xfrm>
            <a:off x="5320061" y="5101528"/>
            <a:ext cx="1694056" cy="1256266"/>
          </a:xfrm>
          <a:prstGeom prst="rect">
            <a:avLst/>
          </a:prstGeom>
          <a:noFill/>
          <a:ln w="9525">
            <a:noFill/>
            <a:miter lim="800000"/>
            <a:headEnd/>
            <a:tailEnd/>
          </a:ln>
        </p:spPr>
      </p:pic>
      <p:pic>
        <p:nvPicPr>
          <p:cNvPr id="74757" name="Picture 9"/>
          <p:cNvPicPr>
            <a:picLocks noChangeAspect="1" noChangeArrowheads="1"/>
          </p:cNvPicPr>
          <p:nvPr/>
        </p:nvPicPr>
        <p:blipFill>
          <a:blip r:embed="rId6" cstate="print"/>
          <a:srcRect/>
          <a:stretch>
            <a:fillRect/>
          </a:stretch>
        </p:blipFill>
        <p:spPr bwMode="auto">
          <a:xfrm>
            <a:off x="7131940" y="4260386"/>
            <a:ext cx="1740388" cy="13040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6945313" y="6532563"/>
            <a:ext cx="1782762" cy="246062"/>
          </a:xfrm>
          <a:prstGeom prst="rect">
            <a:avLst/>
          </a:prstGeom>
          <a:noFill/>
          <a:ln w="9525">
            <a:noFill/>
            <a:miter lim="800000"/>
            <a:headEnd/>
            <a:tailEnd/>
          </a:ln>
        </p:spPr>
        <p:txBody>
          <a:bodyPr lIns="9144" tIns="9144" rIns="9144" bIns="9144" anchor="b"/>
          <a:lstStyle/>
          <a:p>
            <a:pPr algn="r" eaLnBrk="0" hangingPunct="0"/>
            <a:fld id="{6E7AC1AD-E6A6-451F-8D6B-9C414C0ACFC8}" type="slidenum">
              <a:rPr lang="en-US" sz="1400" b="1"/>
              <a:pPr algn="r" eaLnBrk="0" hangingPunct="0"/>
              <a:t>3</a:t>
            </a:fld>
            <a:endParaRPr lang="en-US" sz="1400" b="1"/>
          </a:p>
        </p:txBody>
      </p:sp>
      <p:sp>
        <p:nvSpPr>
          <p:cNvPr id="13314" name="Title 7"/>
          <p:cNvSpPr>
            <a:spLocks noGrp="1"/>
          </p:cNvSpPr>
          <p:nvPr>
            <p:ph type="title" idx="4294967295"/>
          </p:nvPr>
        </p:nvSpPr>
        <p:spPr>
          <a:xfrm>
            <a:off x="414338" y="349250"/>
            <a:ext cx="8301037" cy="442913"/>
          </a:xfrm>
        </p:spPr>
        <p:txBody>
          <a:bodyPr/>
          <a:lstStyle/>
          <a:p>
            <a:pPr eaLnBrk="1" hangingPunct="1"/>
            <a:r>
              <a:rPr lang="en-US" dirty="0" smtClean="0"/>
              <a:t>Acknowledgments</a:t>
            </a:r>
            <a:endParaRPr lang="en-US" sz="1200" dirty="0" smtClean="0">
              <a:solidFill>
                <a:schemeClr val="bg2"/>
              </a:solidFill>
            </a:endParaRPr>
          </a:p>
        </p:txBody>
      </p:sp>
      <p:sp>
        <p:nvSpPr>
          <p:cNvPr id="2" name="Content Placeholder 8"/>
          <p:cNvSpPr>
            <a:spLocks noGrp="1"/>
          </p:cNvSpPr>
          <p:nvPr>
            <p:ph idx="4294967295"/>
          </p:nvPr>
        </p:nvSpPr>
        <p:spPr>
          <a:xfrm>
            <a:off x="414338" y="1514475"/>
            <a:ext cx="8301037" cy="4278094"/>
          </a:xfrm>
        </p:spPr>
        <p:txBody>
          <a:bodyPr/>
          <a:lstStyle/>
          <a:p>
            <a:pPr marL="342900" indent="-233363" eaLnBrk="1" hangingPunct="1"/>
            <a:r>
              <a:rPr lang="en-US" sz="2000" dirty="0" smtClean="0"/>
              <a:t>Extended Vision 2030 Team:</a:t>
            </a:r>
          </a:p>
          <a:p>
            <a:pPr marL="549275" lvl="1" indent="-233363" eaLnBrk="1" hangingPunct="1">
              <a:spcBef>
                <a:spcPts val="600"/>
              </a:spcBef>
            </a:pPr>
            <a:r>
              <a:rPr lang="en-US" sz="1800" dirty="0" smtClean="0"/>
              <a:t>Joerg Gablonsky, Mori Mani, Robert Narducci, Philippe Spalart, and Venkat Venkatakrishnan </a:t>
            </a:r>
            <a:r>
              <a:rPr lang="en-US" sz="1800" i="1" dirty="0" smtClean="0"/>
              <a:t>– The Boeing Company</a:t>
            </a:r>
          </a:p>
          <a:p>
            <a:pPr marL="549275" lvl="1" indent="-233363" eaLnBrk="1" hangingPunct="1">
              <a:spcBef>
                <a:spcPts val="600"/>
              </a:spcBef>
            </a:pPr>
            <a:r>
              <a:rPr lang="en-US" sz="1800" dirty="0" smtClean="0"/>
              <a:t>Robert Bush </a:t>
            </a:r>
            <a:r>
              <a:rPr lang="en-US" sz="1800" i="1" dirty="0" smtClean="0"/>
              <a:t>– Pratt &amp; Whitney </a:t>
            </a:r>
            <a:endParaRPr lang="en-US" i="1" dirty="0" smtClean="0"/>
          </a:p>
          <a:p>
            <a:pPr marL="341313" indent="-231775" eaLnBrk="1" hangingPunct="1">
              <a:lnSpc>
                <a:spcPct val="100000"/>
              </a:lnSpc>
              <a:spcBef>
                <a:spcPts val="1200"/>
              </a:spcBef>
            </a:pPr>
            <a:r>
              <a:rPr lang="en-US" sz="2000" dirty="0" smtClean="0"/>
              <a:t>NASA Technical Monitor – Mujeeb Malik</a:t>
            </a:r>
          </a:p>
          <a:p>
            <a:pPr marL="341313" indent="-231775" eaLnBrk="1" hangingPunct="1">
              <a:lnSpc>
                <a:spcPct val="100000"/>
              </a:lnSpc>
              <a:spcBef>
                <a:spcPts val="1200"/>
              </a:spcBef>
            </a:pPr>
            <a:r>
              <a:rPr lang="en-US" sz="2000" dirty="0" smtClean="0"/>
              <a:t>NASA Contracting Officer Representative – Bil Kleb</a:t>
            </a:r>
          </a:p>
          <a:p>
            <a:pPr marL="341313" indent="-231775" eaLnBrk="1" hangingPunct="1">
              <a:lnSpc>
                <a:spcPct val="100000"/>
              </a:lnSpc>
              <a:spcBef>
                <a:spcPts val="1200"/>
              </a:spcBef>
            </a:pPr>
            <a:r>
              <a:rPr lang="en-US" sz="2000" dirty="0" smtClean="0"/>
              <a:t>All attendees at the Vision 2030 CFD Workshop (May 2013), especially our invited speakers:</a:t>
            </a:r>
          </a:p>
          <a:p>
            <a:pPr marL="547688" lvl="1" indent="-231775" eaLnBrk="1" hangingPunct="1">
              <a:lnSpc>
                <a:spcPct val="100000"/>
              </a:lnSpc>
              <a:spcBef>
                <a:spcPts val="600"/>
              </a:spcBef>
            </a:pPr>
            <a:r>
              <a:rPr lang="en-US" sz="1800" dirty="0" smtClean="0"/>
              <a:t>Paul Durbin </a:t>
            </a:r>
            <a:r>
              <a:rPr lang="en-US" sz="1800" i="1" dirty="0" smtClean="0"/>
              <a:t>– Iowa State University</a:t>
            </a:r>
          </a:p>
          <a:p>
            <a:pPr marL="547688" lvl="1" indent="-231775" eaLnBrk="1" hangingPunct="1">
              <a:lnSpc>
                <a:spcPct val="100000"/>
              </a:lnSpc>
              <a:spcBef>
                <a:spcPts val="0"/>
              </a:spcBef>
            </a:pPr>
            <a:r>
              <a:rPr lang="en-US" sz="1800" dirty="0" smtClean="0"/>
              <a:t>Sharath Girimaji </a:t>
            </a:r>
            <a:r>
              <a:rPr lang="en-US" sz="1800" i="1" dirty="0" smtClean="0"/>
              <a:t>– Texas A&amp;M University</a:t>
            </a:r>
          </a:p>
          <a:p>
            <a:pPr marL="547688" lvl="1" indent="-231775" eaLnBrk="1" hangingPunct="1">
              <a:lnSpc>
                <a:spcPct val="100000"/>
              </a:lnSpc>
              <a:spcBef>
                <a:spcPts val="0"/>
              </a:spcBef>
            </a:pPr>
            <a:r>
              <a:rPr lang="en-US" sz="1800" dirty="0" smtClean="0"/>
              <a:t>Brian Smith </a:t>
            </a:r>
            <a:r>
              <a:rPr lang="en-US" sz="1800" i="1" dirty="0" smtClean="0"/>
              <a:t>– Lockheed Martin Corporation</a:t>
            </a:r>
            <a:endParaRPr lang="en-US" sz="1800" dirty="0" smtClean="0"/>
          </a:p>
          <a:p>
            <a:pPr marL="341313" indent="-231775" eaLnBrk="1" hangingPunct="1">
              <a:lnSpc>
                <a:spcPct val="100000"/>
              </a:lnSpc>
              <a:spcBef>
                <a:spcPts val="1200"/>
              </a:spcBef>
            </a:pPr>
            <a:r>
              <a:rPr lang="en-US" dirty="0" smtClean="0"/>
              <a:t>All who participated in the Vision 2030 CFD Survey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n-US" dirty="0" smtClean="0"/>
              <a:t>Recommendations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95400"/>
            <a:ext cx="8301037" cy="2042097"/>
          </a:xfrm>
        </p:spPr>
        <p:txBody>
          <a:bodyPr/>
          <a:lstStyle/>
          <a:p>
            <a:pPr marL="457200" indent="-457200" eaLnBrk="1" hangingPunct="1">
              <a:lnSpc>
                <a:spcPct val="95000"/>
              </a:lnSpc>
              <a:buFont typeface="+mj-lt"/>
              <a:buAutoNum type="arabicPeriod" startAt="5"/>
            </a:pPr>
            <a:r>
              <a:rPr lang="en-US" sz="2000" dirty="0" smtClean="0"/>
              <a:t>NASA should </a:t>
            </a:r>
            <a:r>
              <a:rPr lang="en-US" sz="2000" dirty="0" smtClean="0">
                <a:solidFill>
                  <a:srgbClr val="9E1B32"/>
                </a:solidFill>
              </a:rPr>
              <a:t>develop, foster, and leverage </a:t>
            </a:r>
            <a:r>
              <a:rPr lang="en-US" sz="2000" dirty="0" smtClean="0"/>
              <a:t>improved </a:t>
            </a:r>
            <a:r>
              <a:rPr lang="en-US" sz="2000" dirty="0" smtClean="0">
                <a:solidFill>
                  <a:srgbClr val="9E1B32"/>
                </a:solidFill>
              </a:rPr>
              <a:t>collaborations with key research partners and industrial stakeholders</a:t>
            </a:r>
            <a:r>
              <a:rPr lang="en-US" sz="2000" dirty="0" smtClean="0"/>
              <a:t> across disciplines within the </a:t>
            </a:r>
            <a:r>
              <a:rPr lang="en-US" sz="2000" dirty="0" smtClean="0">
                <a:solidFill>
                  <a:srgbClr val="9E1B32"/>
                </a:solidFill>
              </a:rPr>
              <a:t>broader scientific and engineering communities</a:t>
            </a:r>
            <a:r>
              <a:rPr lang="en-US" sz="2000" dirty="0" smtClean="0"/>
              <a:t>.</a:t>
            </a:r>
          </a:p>
          <a:p>
            <a:pPr marL="803275" lvl="1" indent="-346075" eaLnBrk="1" hangingPunct="1">
              <a:lnSpc>
                <a:spcPct val="95000"/>
              </a:lnSpc>
            </a:pPr>
            <a:r>
              <a:rPr lang="en-US" sz="1800" dirty="0" smtClean="0"/>
              <a:t>Leverage other government agencies and stakeholders (US and foreign) outside of the aerospace field </a:t>
            </a:r>
            <a:r>
              <a:rPr lang="en-US" sz="1800" dirty="0" smtClean="0">
                <a:sym typeface="Wingdings" pitchFamily="2" charset="2"/>
              </a:rPr>
              <a:t> </a:t>
            </a:r>
            <a:r>
              <a:rPr lang="en-US" sz="1800" i="1" dirty="0" smtClean="0">
                <a:solidFill>
                  <a:srgbClr val="9E1B32"/>
                </a:solidFill>
                <a:sym typeface="Wingdings" pitchFamily="2" charset="2"/>
              </a:rPr>
              <a:t>collaborate with </a:t>
            </a:r>
            <a:r>
              <a:rPr lang="en-US" sz="1800" i="1" dirty="0" err="1" smtClean="0">
                <a:solidFill>
                  <a:srgbClr val="9E1B32"/>
                </a:solidFill>
                <a:sym typeface="Wingdings" pitchFamily="2" charset="2"/>
              </a:rPr>
              <a:t>DoE</a:t>
            </a:r>
            <a:r>
              <a:rPr lang="en-US" sz="1800" i="1" dirty="0" smtClean="0">
                <a:solidFill>
                  <a:srgbClr val="9E1B32"/>
                </a:solidFill>
                <a:sym typeface="Wingdings" pitchFamily="2" charset="2"/>
              </a:rPr>
              <a:t>, </a:t>
            </a:r>
            <a:r>
              <a:rPr lang="en-US" sz="1800" i="1" dirty="0" err="1" smtClean="0">
                <a:solidFill>
                  <a:srgbClr val="9E1B32"/>
                </a:solidFill>
                <a:sym typeface="Wingdings" pitchFamily="2" charset="2"/>
              </a:rPr>
              <a:t>DoD</a:t>
            </a:r>
            <a:r>
              <a:rPr lang="en-US" sz="1800" i="1" dirty="0" smtClean="0">
                <a:solidFill>
                  <a:srgbClr val="9E1B32"/>
                </a:solidFill>
                <a:sym typeface="Wingdings" pitchFamily="2" charset="2"/>
              </a:rPr>
              <a:t>, NSF, NIST, etc.</a:t>
            </a: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30</a:t>
            </a:fld>
            <a:endParaRPr lang="en-US" smtClean="0"/>
          </a:p>
        </p:txBody>
      </p:sp>
      <p:sp>
        <p:nvSpPr>
          <p:cNvPr id="9" name="Content Placeholder 8"/>
          <p:cNvSpPr txBox="1">
            <a:spLocks/>
          </p:cNvSpPr>
          <p:nvPr/>
        </p:nvSpPr>
        <p:spPr bwMode="auto">
          <a:xfrm>
            <a:off x="417442" y="5124053"/>
            <a:ext cx="8045423" cy="10525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803275" marR="0" lvl="1" indent="-346075" algn="l" defTabSz="820738" rtl="0" eaLnBrk="1" fontAlgn="base" latinLnBrk="0" hangingPunct="1">
              <a:lnSpc>
                <a:spcPct val="95000"/>
              </a:lnSpc>
              <a:spcBef>
                <a:spcPct val="3000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rgbClr val="9E1B32"/>
                </a:solidFill>
                <a:effectLst/>
                <a:uLnTx/>
                <a:uFillTx/>
                <a:latin typeface="+mn-lt"/>
                <a:sym typeface="Wingdings" pitchFamily="2" charset="2"/>
              </a:rPr>
              <a:t>Embrace and establish sponsored research institutes </a:t>
            </a:r>
            <a:r>
              <a:rPr kumimoji="0" lang="en-US" sz="1800" b="0" i="0" u="none" strike="noStrike" kern="0" cap="none" spc="0" normalizeH="0" baseline="0" noProof="0" dirty="0" smtClean="0">
                <a:ln>
                  <a:noFill/>
                </a:ln>
                <a:solidFill>
                  <a:schemeClr val="tx1"/>
                </a:solidFill>
                <a:effectLst/>
                <a:uLnTx/>
                <a:uFillTx/>
                <a:latin typeface="+mn-lt"/>
                <a:sym typeface="Wingdings" pitchFamily="2" charset="2"/>
              </a:rPr>
              <a:t> </a:t>
            </a:r>
            <a:r>
              <a:rPr kumimoji="0" lang="en-US" sz="1800" b="0" i="1" u="none" strike="noStrike" kern="0" cap="none" spc="0" normalizeH="0" baseline="0" noProof="0" dirty="0" smtClean="0">
                <a:ln>
                  <a:noFill/>
                </a:ln>
                <a:solidFill>
                  <a:schemeClr val="tx1"/>
                </a:solidFill>
                <a:effectLst/>
                <a:uLnTx/>
                <a:uFillTx/>
                <a:latin typeface="+mn-lt"/>
                <a:sym typeface="Wingdings" pitchFamily="2" charset="2"/>
              </a:rPr>
              <a:t>acts as a </a:t>
            </a:r>
            <a:r>
              <a:rPr kumimoji="0" lang="en-US" sz="1800" b="0" i="1" u="none" strike="noStrike" kern="0" cap="none" spc="0" normalizeH="0" baseline="0" noProof="0" dirty="0" smtClean="0">
                <a:ln>
                  <a:noFill/>
                </a:ln>
                <a:solidFill>
                  <a:schemeClr val="tx1"/>
                </a:solidFill>
                <a:effectLst/>
                <a:uLnTx/>
                <a:uFillTx/>
                <a:latin typeface="+mn-lt"/>
              </a:rPr>
              <a:t>centralized focal point for the development of cross-cutting disciplines, engages the broader scientific community,  and executes a long-term research strategy</a:t>
            </a:r>
          </a:p>
        </p:txBody>
      </p:sp>
      <p:sp>
        <p:nvSpPr>
          <p:cNvPr id="13" name="Content Placeholder 8"/>
          <p:cNvSpPr txBox="1">
            <a:spLocks/>
          </p:cNvSpPr>
          <p:nvPr/>
        </p:nvSpPr>
        <p:spPr bwMode="auto">
          <a:xfrm>
            <a:off x="408115" y="3369920"/>
            <a:ext cx="8301037" cy="16619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803275" marR="0" lvl="1" indent="-346075" algn="l" defTabSz="820738" rtl="0" eaLnBrk="1" fontAlgn="base" latinLnBrk="0" hangingPunct="1">
              <a:lnSpc>
                <a:spcPct val="95000"/>
              </a:lnSpc>
              <a:spcBef>
                <a:spcPct val="30000"/>
              </a:spcBef>
              <a:spcAft>
                <a:spcPct val="0"/>
              </a:spcAft>
              <a:buClr>
                <a:schemeClr val="tx2"/>
              </a:buClr>
              <a:buSzTx/>
              <a:buFont typeface="Wingdings" pitchFamily="2" charset="2"/>
              <a:buChar char="§"/>
              <a:tabLst/>
              <a:defRPr/>
            </a:pPr>
            <a:r>
              <a:rPr lang="en-US" kern="0" dirty="0" smtClean="0">
                <a:latin typeface="+mn-lt"/>
                <a:sym typeface="Wingdings" pitchFamily="2" charset="2"/>
              </a:rPr>
              <a:t>Actively pursue </a:t>
            </a:r>
            <a:r>
              <a:rPr lang="en-US" kern="0" dirty="0" smtClean="0">
                <a:solidFill>
                  <a:srgbClr val="9E1B32"/>
                </a:solidFill>
                <a:latin typeface="+mn-lt"/>
                <a:sym typeface="Wingdings" pitchFamily="2" charset="2"/>
              </a:rPr>
              <a:t>collaborations</a:t>
            </a:r>
            <a:r>
              <a:rPr lang="en-US" kern="0" dirty="0" smtClean="0">
                <a:latin typeface="+mn-lt"/>
                <a:sym typeface="Wingdings" pitchFamily="2" charset="2"/>
              </a:rPr>
              <a:t> with </a:t>
            </a:r>
            <a:r>
              <a:rPr lang="en-US" kern="0" dirty="0" smtClean="0">
                <a:solidFill>
                  <a:srgbClr val="9E1B32"/>
                </a:solidFill>
                <a:latin typeface="+mn-lt"/>
                <a:sym typeface="Wingdings" pitchFamily="2" charset="2"/>
              </a:rPr>
              <a:t>both academia AND industry </a:t>
            </a:r>
            <a:r>
              <a:rPr kumimoji="0" lang="en-US" sz="1800" b="0" u="none" strike="noStrike" kern="0" cap="none" spc="0" normalizeH="0" noProof="0" dirty="0" smtClean="0">
                <a:ln>
                  <a:noFill/>
                </a:ln>
                <a:effectLst/>
                <a:uLnTx/>
                <a:uFillTx/>
                <a:latin typeface="+mn-lt"/>
                <a:sym typeface="Wingdings" pitchFamily="2" charset="2"/>
              </a:rPr>
              <a:t> </a:t>
            </a:r>
            <a:r>
              <a:rPr kumimoji="0" lang="en-US" sz="1800" b="0" i="1" u="none" strike="noStrike" kern="0" cap="none" spc="0" normalizeH="0" noProof="0" dirty="0" smtClean="0">
                <a:ln>
                  <a:noFill/>
                </a:ln>
                <a:effectLst/>
                <a:uLnTx/>
                <a:uFillTx/>
                <a:latin typeface="+mn-lt"/>
                <a:sym typeface="Wingdings" pitchFamily="2" charset="2"/>
              </a:rPr>
              <a:t>Enables accelerated efforts for CFD advances in full flight envelope, reduction of physical testing, and certification by analysis</a:t>
            </a:r>
          </a:p>
          <a:p>
            <a:pPr marL="803275" marR="0" lvl="1" indent="-346075" algn="l" defTabSz="820738" rtl="0" eaLnBrk="1" fontAlgn="base" latinLnBrk="0" hangingPunct="1">
              <a:lnSpc>
                <a:spcPct val="95000"/>
              </a:lnSpc>
              <a:spcBef>
                <a:spcPct val="30000"/>
              </a:spcBef>
              <a:spcAft>
                <a:spcPct val="0"/>
              </a:spcAft>
              <a:buClr>
                <a:schemeClr val="tx2"/>
              </a:buClr>
              <a:buSzTx/>
              <a:buFont typeface="Wingdings" pitchFamily="2" charset="2"/>
              <a:buChar char="§"/>
              <a:tabLst/>
              <a:defRPr/>
            </a:pPr>
            <a:r>
              <a:rPr lang="en-US" kern="0" baseline="0" dirty="0" smtClean="0">
                <a:latin typeface="+mn-lt"/>
                <a:sym typeface="Wingdings" pitchFamily="2" charset="2"/>
              </a:rPr>
              <a:t>Emphasize basic funding</a:t>
            </a:r>
            <a:r>
              <a:rPr lang="en-US" kern="0" dirty="0" smtClean="0">
                <a:latin typeface="+mn-lt"/>
                <a:sym typeface="Wingdings" pitchFamily="2" charset="2"/>
              </a:rPr>
              <a:t> in applied math and computer science  </a:t>
            </a:r>
            <a:r>
              <a:rPr lang="en-US" i="1" kern="0" dirty="0" smtClean="0">
                <a:latin typeface="+mn-lt"/>
                <a:sym typeface="Wingdings" pitchFamily="2" charset="2"/>
              </a:rPr>
              <a:t>Advanced developments in CFD will require breakthroughs in numerical algorithms and efficient solution techniques for emerging HPC systems</a:t>
            </a:r>
            <a:endParaRPr kumimoji="0" lang="en-US" sz="1800" b="0" i="1" u="none" strike="noStrike" kern="0" cap="none" spc="0" normalizeH="0" baseline="0" noProof="0" dirty="0" smtClean="0">
              <a:ln>
                <a:noFill/>
              </a:ln>
              <a:effectLst/>
              <a:uLnTx/>
              <a:uFillTx/>
              <a:latin typeface="+mn-lt"/>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p:cNvSpPr>
            <a:spLocks noGrp="1"/>
          </p:cNvSpPr>
          <p:nvPr>
            <p:ph idx="1"/>
          </p:nvPr>
        </p:nvSpPr>
        <p:spPr>
          <a:xfrm>
            <a:off x="484308" y="1247446"/>
            <a:ext cx="8547397" cy="5556906"/>
          </a:xfrm>
        </p:spPr>
        <p:txBody>
          <a:bodyPr/>
          <a:lstStyle/>
          <a:p>
            <a:pPr marL="347663" indent="-347663" eaLnBrk="1" hangingPunct="1">
              <a:lnSpc>
                <a:spcPct val="95000"/>
              </a:lnSpc>
              <a:spcBef>
                <a:spcPts val="0"/>
              </a:spcBef>
            </a:pPr>
            <a:r>
              <a:rPr lang="en-US" sz="2000" dirty="0" smtClean="0"/>
              <a:t>Research institutes provide an effective mechanism for:</a:t>
            </a:r>
          </a:p>
          <a:p>
            <a:pPr marL="804863" lvl="1" indent="-347663" eaLnBrk="1" hangingPunct="1">
              <a:lnSpc>
                <a:spcPct val="95000"/>
              </a:lnSpc>
              <a:spcBef>
                <a:spcPts val="0"/>
              </a:spcBef>
            </a:pPr>
            <a:r>
              <a:rPr lang="en-US" sz="1800" dirty="0" smtClean="0"/>
              <a:t>Engaging broader scientific community</a:t>
            </a:r>
            <a:endParaRPr lang="en-US" sz="1800" dirty="0" smtClean="0">
              <a:solidFill>
                <a:srgbClr val="FF0000"/>
              </a:solidFill>
            </a:endParaRPr>
          </a:p>
          <a:p>
            <a:pPr marL="804863" lvl="1" indent="-347663" eaLnBrk="1" hangingPunct="1">
              <a:lnSpc>
                <a:spcPct val="95000"/>
              </a:lnSpc>
              <a:spcBef>
                <a:spcPts val="0"/>
              </a:spcBef>
            </a:pPr>
            <a:r>
              <a:rPr lang="en-US" sz="1800" dirty="0" smtClean="0"/>
              <a:t>Centralizing multidisciplinary &amp; cross-cutting technology R&amp;D</a:t>
            </a:r>
          </a:p>
          <a:p>
            <a:pPr marL="804863" lvl="1" indent="-347663" eaLnBrk="1" hangingPunct="1">
              <a:lnSpc>
                <a:spcPct val="95000"/>
              </a:lnSpc>
              <a:spcBef>
                <a:spcPts val="0"/>
              </a:spcBef>
            </a:pPr>
            <a:r>
              <a:rPr lang="en-US" sz="1800" dirty="0" smtClean="0"/>
              <a:t>Enable long-term focus while aligning with agency missions</a:t>
            </a:r>
            <a:endParaRPr lang="en-US" sz="1800" dirty="0"/>
          </a:p>
          <a:p>
            <a:pPr marL="347663" indent="-347663" eaLnBrk="1" hangingPunct="1">
              <a:lnSpc>
                <a:spcPct val="95000"/>
              </a:lnSpc>
              <a:spcBef>
                <a:spcPts val="600"/>
              </a:spcBef>
            </a:pPr>
            <a:r>
              <a:rPr lang="en-US" sz="2000" dirty="0" smtClean="0"/>
              <a:t>Self supporting institutes deemed unfeasible</a:t>
            </a:r>
          </a:p>
          <a:p>
            <a:pPr marL="804863" lvl="1" indent="-347663" eaLnBrk="1" hangingPunct="1">
              <a:lnSpc>
                <a:spcPct val="95000"/>
              </a:lnSpc>
              <a:spcBef>
                <a:spcPts val="0"/>
              </a:spcBef>
            </a:pPr>
            <a:r>
              <a:rPr lang="en-US" sz="1800" dirty="0" smtClean="0"/>
              <a:t>Compromises long term focus</a:t>
            </a:r>
          </a:p>
          <a:p>
            <a:pPr marL="804863" lvl="1" indent="-347663" eaLnBrk="1" hangingPunct="1">
              <a:lnSpc>
                <a:spcPct val="95000"/>
              </a:lnSpc>
              <a:spcBef>
                <a:spcPts val="0"/>
              </a:spcBef>
            </a:pPr>
            <a:r>
              <a:rPr lang="en-US" sz="1800" dirty="0" smtClean="0"/>
              <a:t>Poorly aligned with NASA missions</a:t>
            </a:r>
          </a:p>
          <a:p>
            <a:pPr marL="347663" indent="-347663" eaLnBrk="1" hangingPunct="1">
              <a:lnSpc>
                <a:spcPct val="95000"/>
              </a:lnSpc>
              <a:spcBef>
                <a:spcPts val="600"/>
              </a:spcBef>
            </a:pPr>
            <a:r>
              <a:rPr lang="en-US" sz="2000" dirty="0" smtClean="0"/>
              <a:t>Examples of aerospace computational science institutes</a:t>
            </a:r>
          </a:p>
          <a:p>
            <a:pPr marL="800100" lvl="1" indent="-342900" eaLnBrk="1" hangingPunct="1">
              <a:lnSpc>
                <a:spcPct val="95000"/>
              </a:lnSpc>
              <a:spcBef>
                <a:spcPts val="0"/>
              </a:spcBef>
            </a:pPr>
            <a:r>
              <a:rPr lang="en-US" sz="1800" dirty="0" smtClean="0"/>
              <a:t>CERFACS</a:t>
            </a:r>
          </a:p>
          <a:p>
            <a:pPr marL="1143000" lvl="2" indent="-338138" eaLnBrk="1" hangingPunct="1">
              <a:lnSpc>
                <a:spcPct val="95000"/>
              </a:lnSpc>
              <a:spcBef>
                <a:spcPts val="0"/>
              </a:spcBef>
            </a:pPr>
            <a:r>
              <a:rPr lang="en-US" sz="1600" dirty="0" err="1" smtClean="0"/>
              <a:t>Multidiscplinary</a:t>
            </a:r>
            <a:r>
              <a:rPr lang="en-US" sz="1600" dirty="0" smtClean="0"/>
              <a:t>: aero, climate, computer science</a:t>
            </a:r>
          </a:p>
          <a:p>
            <a:pPr marL="1143000" lvl="2" indent="-338138" eaLnBrk="1" hangingPunct="1">
              <a:lnSpc>
                <a:spcPct val="95000"/>
              </a:lnSpc>
              <a:spcBef>
                <a:spcPts val="0"/>
              </a:spcBef>
            </a:pPr>
            <a:r>
              <a:rPr lang="en-US" sz="1600" dirty="0" smtClean="0"/>
              <a:t>Includes public and private funding (6 shareholders)</a:t>
            </a:r>
          </a:p>
          <a:p>
            <a:pPr marL="800100" lvl="1" indent="-342900" eaLnBrk="1" hangingPunct="1">
              <a:lnSpc>
                <a:spcPct val="95000"/>
              </a:lnSpc>
              <a:spcBef>
                <a:spcPts val="0"/>
              </a:spcBef>
            </a:pPr>
            <a:r>
              <a:rPr lang="en-US" sz="1800" dirty="0" smtClean="0"/>
              <a:t>C</a:t>
            </a:r>
            <a:r>
              <a:rPr lang="en-US" sz="1800" baseline="30000" dirty="0" smtClean="0"/>
              <a:t>2</a:t>
            </a:r>
            <a:r>
              <a:rPr lang="en-US" sz="1800" dirty="0" smtClean="0"/>
              <a:t>A</a:t>
            </a:r>
            <a:r>
              <a:rPr lang="en-US" sz="1800" baseline="30000" dirty="0" smtClean="0"/>
              <a:t>2</a:t>
            </a:r>
            <a:r>
              <a:rPr lang="en-US" sz="1800" dirty="0" smtClean="0"/>
              <a:t>S</a:t>
            </a:r>
            <a:r>
              <a:rPr lang="en-US" sz="1800" baseline="30000" dirty="0" smtClean="0"/>
              <a:t>2</a:t>
            </a:r>
            <a:r>
              <a:rPr lang="en-US" sz="1800" dirty="0" smtClean="0"/>
              <a:t>E</a:t>
            </a:r>
          </a:p>
          <a:p>
            <a:pPr marL="1143000" lvl="2" indent="-338138" eaLnBrk="1" hangingPunct="1">
              <a:lnSpc>
                <a:spcPct val="95000"/>
              </a:lnSpc>
              <a:spcBef>
                <a:spcPts val="0"/>
              </a:spcBef>
            </a:pPr>
            <a:r>
              <a:rPr lang="en-US" sz="1600" dirty="0" smtClean="0"/>
              <a:t>Highly focused on external aeronautics</a:t>
            </a:r>
          </a:p>
          <a:p>
            <a:pPr marL="1143000" lvl="2" indent="-338138" eaLnBrk="1" hangingPunct="1">
              <a:lnSpc>
                <a:spcPct val="95000"/>
              </a:lnSpc>
              <a:spcBef>
                <a:spcPts val="0"/>
              </a:spcBef>
            </a:pPr>
            <a:r>
              <a:rPr lang="en-US" sz="1600" dirty="0" smtClean="0"/>
              <a:t>Includes public and private funding</a:t>
            </a:r>
          </a:p>
          <a:p>
            <a:pPr marL="800100" lvl="1" indent="-342900" eaLnBrk="1" hangingPunct="1">
              <a:lnSpc>
                <a:spcPct val="95000"/>
              </a:lnSpc>
              <a:spcBef>
                <a:spcPts val="0"/>
              </a:spcBef>
            </a:pPr>
            <a:r>
              <a:rPr lang="en-US" sz="1800" dirty="0" smtClean="0"/>
              <a:t>ICASE</a:t>
            </a:r>
            <a:endParaRPr lang="en-US" sz="1800" dirty="0"/>
          </a:p>
          <a:p>
            <a:pPr marL="1143000" lvl="2" indent="-338138" eaLnBrk="1" hangingPunct="1">
              <a:lnSpc>
                <a:spcPct val="95000"/>
              </a:lnSpc>
              <a:spcBef>
                <a:spcPts val="0"/>
              </a:spcBef>
            </a:pPr>
            <a:r>
              <a:rPr lang="en-US" sz="1600" dirty="0" smtClean="0"/>
              <a:t>Highly successful</a:t>
            </a:r>
          </a:p>
          <a:p>
            <a:pPr marL="1143000" lvl="2" indent="-338138" eaLnBrk="1" hangingPunct="1">
              <a:lnSpc>
                <a:spcPct val="95000"/>
              </a:lnSpc>
              <a:spcBef>
                <a:spcPts val="0"/>
              </a:spcBef>
            </a:pPr>
            <a:r>
              <a:rPr lang="en-US" sz="1600" dirty="0" smtClean="0"/>
              <a:t>Long term focus required core funding and independent agenda</a:t>
            </a:r>
          </a:p>
          <a:p>
            <a:pPr marL="347663" indent="-347663" eaLnBrk="1" hangingPunct="1">
              <a:lnSpc>
                <a:spcPct val="95000"/>
              </a:lnSpc>
              <a:spcBef>
                <a:spcPts val="600"/>
              </a:spcBef>
            </a:pPr>
            <a:r>
              <a:rPr lang="en-US" sz="2000" dirty="0" smtClean="0"/>
              <a:t>Institute structure and strategy more important than funding levels</a:t>
            </a:r>
          </a:p>
          <a:p>
            <a:pPr marL="800100" lvl="1" indent="-342900" eaLnBrk="1" hangingPunct="1">
              <a:lnSpc>
                <a:spcPct val="95000"/>
              </a:lnSpc>
              <a:spcBef>
                <a:spcPts val="0"/>
              </a:spcBef>
            </a:pPr>
            <a:r>
              <a:rPr lang="en-US" sz="1800" dirty="0" smtClean="0"/>
              <a:t>Must be considered carefully</a:t>
            </a:r>
          </a:p>
          <a:p>
            <a:pPr marL="800100" lvl="1" indent="-457200" eaLnBrk="1" hangingPunct="1">
              <a:lnSpc>
                <a:spcPct val="95000"/>
              </a:lnSpc>
            </a:pPr>
            <a:endParaRPr lang="en-US" dirty="0" smtClean="0"/>
          </a:p>
        </p:txBody>
      </p:sp>
      <p:sp>
        <p:nvSpPr>
          <p:cNvPr id="17410" name="Title 7"/>
          <p:cNvSpPr>
            <a:spLocks noGrp="1"/>
          </p:cNvSpPr>
          <p:nvPr>
            <p:ph type="title"/>
          </p:nvPr>
        </p:nvSpPr>
        <p:spPr>
          <a:xfrm>
            <a:off x="414338" y="348965"/>
            <a:ext cx="8569241" cy="443198"/>
          </a:xfrm>
        </p:spPr>
        <p:txBody>
          <a:bodyPr/>
          <a:lstStyle/>
          <a:p>
            <a:pPr eaLnBrk="1" hangingPunct="1"/>
            <a:r>
              <a:rPr lang="en-US" dirty="0" smtClean="0"/>
              <a:t>Case Study: </a:t>
            </a:r>
            <a:r>
              <a:rPr lang="en-US" sz="2800" dirty="0" smtClean="0"/>
              <a:t>Sponsored Research Institutes</a:t>
            </a:r>
            <a:endParaRPr lang="en-US" sz="2800" dirty="0" smtClean="0">
              <a:solidFill>
                <a:schemeClr val="bg1">
                  <a:lumMod val="50000"/>
                </a:schemeClr>
              </a:solidFill>
            </a:endParaRP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31</a:t>
            </a:fld>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93625" y="1953396"/>
            <a:ext cx="1043349" cy="12034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5857" y="3658383"/>
            <a:ext cx="2390274" cy="8227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40997" y="4528301"/>
            <a:ext cx="1673141" cy="959268"/>
          </a:xfrm>
          <a:prstGeom prst="rect">
            <a:avLst/>
          </a:prstGeom>
        </p:spPr>
      </p:pic>
    </p:spTree>
    <p:extLst>
      <p:ext uri="{BB962C8B-B14F-4D97-AF65-F5344CB8AC3E}">
        <p14:creationId xmlns:p14="http://schemas.microsoft.com/office/powerpoint/2010/main" xmlns="" val="325897211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n-US" dirty="0" smtClean="0"/>
              <a:t>Recommendations </a:t>
            </a:r>
            <a:r>
              <a:rPr lang="en-US" sz="1200" dirty="0" smtClean="0">
                <a:solidFill>
                  <a:schemeClr val="bg1">
                    <a:lumMod val="50000"/>
                  </a:schemeClr>
                </a:solidFill>
              </a:rPr>
              <a:t>CONTINUED</a:t>
            </a:r>
          </a:p>
        </p:txBody>
      </p:sp>
      <p:sp>
        <p:nvSpPr>
          <p:cNvPr id="2" name="Content Placeholder 8"/>
          <p:cNvSpPr>
            <a:spLocks noGrp="1"/>
          </p:cNvSpPr>
          <p:nvPr>
            <p:ph idx="1"/>
          </p:nvPr>
        </p:nvSpPr>
        <p:spPr>
          <a:xfrm>
            <a:off x="414338" y="1295400"/>
            <a:ext cx="8301037" cy="3422475"/>
          </a:xfrm>
        </p:spPr>
        <p:txBody>
          <a:bodyPr/>
          <a:lstStyle/>
          <a:p>
            <a:pPr marL="457200" indent="-457200" eaLnBrk="1" hangingPunct="1">
              <a:lnSpc>
                <a:spcPct val="95000"/>
              </a:lnSpc>
              <a:buFont typeface="+mj-lt"/>
              <a:buAutoNum type="arabicPeriod" startAt="6"/>
            </a:pPr>
            <a:r>
              <a:rPr lang="en-US" sz="2000" dirty="0" smtClean="0"/>
              <a:t>NASA should attract </a:t>
            </a:r>
            <a:r>
              <a:rPr lang="en-US" sz="2000" dirty="0" smtClean="0">
                <a:solidFill>
                  <a:srgbClr val="9E1B32"/>
                </a:solidFill>
              </a:rPr>
              <a:t>world-class engineers and scientists</a:t>
            </a:r>
            <a:r>
              <a:rPr lang="en-US" sz="2000" dirty="0" smtClean="0"/>
              <a:t>.</a:t>
            </a:r>
          </a:p>
          <a:p>
            <a:pPr marL="803275" lvl="1" indent="-346075" eaLnBrk="1" hangingPunct="1">
              <a:lnSpc>
                <a:spcPct val="95000"/>
              </a:lnSpc>
            </a:pPr>
            <a:r>
              <a:rPr lang="en-US" sz="1800" dirty="0" smtClean="0">
                <a:sym typeface="Wingdings" pitchFamily="2" charset="2"/>
              </a:rPr>
              <a:t>Success in achieving the Vision 2030 CFD capabilities is highly dependent on </a:t>
            </a:r>
            <a:r>
              <a:rPr lang="en-US" sz="1800" dirty="0" smtClean="0">
                <a:solidFill>
                  <a:srgbClr val="9E1B32"/>
                </a:solidFill>
                <a:sym typeface="Wingdings" pitchFamily="2" charset="2"/>
              </a:rPr>
              <a:t>obtaining, training, and nurturing </a:t>
            </a:r>
            <a:r>
              <a:rPr lang="en-US" sz="1800" dirty="0" smtClean="0">
                <a:sym typeface="Wingdings" pitchFamily="2" charset="2"/>
              </a:rPr>
              <a:t>a highly educated and effective workforce  </a:t>
            </a:r>
            <a:r>
              <a:rPr lang="en-US" sz="1800" i="1" dirty="0" smtClean="0">
                <a:sym typeface="Wingdings" pitchFamily="2" charset="2"/>
              </a:rPr>
              <a:t>need for researchers, developers, and practitioners from diverse backgrounds</a:t>
            </a:r>
          </a:p>
          <a:p>
            <a:pPr marL="803275" lvl="1" indent="-346075" eaLnBrk="1" hangingPunct="1">
              <a:lnSpc>
                <a:spcPct val="95000"/>
              </a:lnSpc>
            </a:pPr>
            <a:r>
              <a:rPr lang="en-US" sz="1800" dirty="0" smtClean="0">
                <a:sym typeface="Wingdings" pitchFamily="2" charset="2"/>
              </a:rPr>
              <a:t>How?</a:t>
            </a:r>
          </a:p>
          <a:p>
            <a:pPr marL="1149350" lvl="2" indent="-346075" eaLnBrk="1" hangingPunct="1">
              <a:lnSpc>
                <a:spcPct val="95000"/>
              </a:lnSpc>
            </a:pPr>
            <a:r>
              <a:rPr lang="en-US" dirty="0" smtClean="0">
                <a:solidFill>
                  <a:srgbClr val="9E1B32"/>
                </a:solidFill>
                <a:sym typeface="Wingdings" pitchFamily="2" charset="2"/>
              </a:rPr>
              <a:t>Expand fellowship programs in key computational areas</a:t>
            </a:r>
          </a:p>
          <a:p>
            <a:pPr marL="1149350" lvl="2" indent="-346075" eaLnBrk="1" hangingPunct="1">
              <a:lnSpc>
                <a:spcPct val="95000"/>
              </a:lnSpc>
            </a:pPr>
            <a:r>
              <a:rPr lang="en-US" dirty="0" smtClean="0">
                <a:solidFill>
                  <a:srgbClr val="9E1B32"/>
                </a:solidFill>
                <a:sym typeface="Wingdings" pitchFamily="2" charset="2"/>
              </a:rPr>
              <a:t>Encourage and fund long-term visiting research programs</a:t>
            </a:r>
          </a:p>
          <a:p>
            <a:pPr marL="1149350" lvl="2" indent="-346075" eaLnBrk="1" hangingPunct="1">
              <a:lnSpc>
                <a:spcPct val="95000"/>
              </a:lnSpc>
            </a:pPr>
            <a:r>
              <a:rPr lang="en-US" dirty="0" smtClean="0">
                <a:solidFill>
                  <a:srgbClr val="9E1B32"/>
                </a:solidFill>
                <a:sym typeface="Wingdings" pitchFamily="2" charset="2"/>
              </a:rPr>
              <a:t>Provide visiting students with meaningful opportunities to make progress towards the solution of Grand Challenge problems</a:t>
            </a:r>
          </a:p>
          <a:p>
            <a:pPr marL="803275" lvl="1" indent="-346075" eaLnBrk="1" hangingPunct="1">
              <a:lnSpc>
                <a:spcPct val="95000"/>
              </a:lnSpc>
            </a:pPr>
            <a:endParaRPr lang="en-US" sz="1800" dirty="0" smtClean="0">
              <a:solidFill>
                <a:srgbClr val="9E1B32"/>
              </a:solidFill>
              <a:sym typeface="Wingdings" pitchFamily="2" charset="2"/>
            </a:endParaRPr>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32</a:t>
            </a:fld>
            <a:endParaRPr lang="en-US" smtClean="0"/>
          </a:p>
        </p:txBody>
      </p:sp>
      <p:pic>
        <p:nvPicPr>
          <p:cNvPr id="84994" name="Picture 2" descr="http://fellowship.nasa.gov/images/np_landing_fellow.png"/>
          <p:cNvPicPr>
            <a:picLocks noChangeAspect="1" noChangeArrowheads="1"/>
          </p:cNvPicPr>
          <p:nvPr/>
        </p:nvPicPr>
        <p:blipFill>
          <a:blip r:embed="rId3" cstate="print"/>
          <a:srcRect/>
          <a:stretch>
            <a:fillRect/>
          </a:stretch>
        </p:blipFill>
        <p:spPr bwMode="auto">
          <a:xfrm>
            <a:off x="523566" y="4950211"/>
            <a:ext cx="2832952" cy="1269945"/>
          </a:xfrm>
          <a:prstGeom prst="rect">
            <a:avLst/>
          </a:prstGeom>
          <a:noFill/>
        </p:spPr>
      </p:pic>
      <p:pic>
        <p:nvPicPr>
          <p:cNvPr id="84996" name="Picture 4" descr="http://id.spacegrant.org/uploads/images/ISGC%20header.jpg"/>
          <p:cNvPicPr>
            <a:picLocks noChangeAspect="1" noChangeArrowheads="1"/>
          </p:cNvPicPr>
          <p:nvPr/>
        </p:nvPicPr>
        <p:blipFill>
          <a:blip r:embed="rId4" cstate="print"/>
          <a:srcRect/>
          <a:stretch>
            <a:fillRect/>
          </a:stretch>
        </p:blipFill>
        <p:spPr bwMode="auto">
          <a:xfrm>
            <a:off x="3668209" y="4570644"/>
            <a:ext cx="1900982" cy="692731"/>
          </a:xfrm>
          <a:prstGeom prst="rect">
            <a:avLst/>
          </a:prstGeom>
          <a:noFill/>
        </p:spPr>
      </p:pic>
      <p:pic>
        <p:nvPicPr>
          <p:cNvPr id="84998" name="Picture 6" descr="http://www.superdarn.org/article_image.php?image_type=article&amp;id=12"/>
          <p:cNvPicPr>
            <a:picLocks noChangeAspect="1" noChangeArrowheads="1"/>
          </p:cNvPicPr>
          <p:nvPr/>
        </p:nvPicPr>
        <p:blipFill>
          <a:blip r:embed="rId5" cstate="print"/>
          <a:srcRect/>
          <a:stretch>
            <a:fillRect/>
          </a:stretch>
        </p:blipFill>
        <p:spPr bwMode="auto">
          <a:xfrm>
            <a:off x="4147711" y="5481327"/>
            <a:ext cx="1674719" cy="774507"/>
          </a:xfrm>
          <a:prstGeom prst="rect">
            <a:avLst/>
          </a:prstGeom>
          <a:noFill/>
        </p:spPr>
      </p:pic>
      <p:pic>
        <p:nvPicPr>
          <p:cNvPr id="85000" name="Picture 8" descr="http://s3-blogs.mentor.com/jvandomelen/files/2013/09/NASA-Grant-520x283.png"/>
          <p:cNvPicPr>
            <a:picLocks noChangeAspect="1" noChangeArrowheads="1"/>
          </p:cNvPicPr>
          <p:nvPr/>
        </p:nvPicPr>
        <p:blipFill>
          <a:blip r:embed="rId6" cstate="print"/>
          <a:srcRect/>
          <a:stretch>
            <a:fillRect/>
          </a:stretch>
        </p:blipFill>
        <p:spPr bwMode="auto">
          <a:xfrm>
            <a:off x="6411409" y="4968371"/>
            <a:ext cx="1784737" cy="971309"/>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33</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r>
              <a:rPr lang="en-US" dirty="0" smtClean="0"/>
              <a:t>Answers to the Key NASA Questions</a:t>
            </a:r>
            <a:endParaRPr lang="en-US" sz="1200" dirty="0" smtClean="0">
              <a:solidFill>
                <a:schemeClr val="bg1">
                  <a:lumMod val="50000"/>
                </a:schemeClr>
              </a:solidFill>
            </a:endParaRPr>
          </a:p>
        </p:txBody>
      </p:sp>
      <p:sp>
        <p:nvSpPr>
          <p:cNvPr id="2" name="Content Placeholder 8"/>
          <p:cNvSpPr>
            <a:spLocks noGrp="1"/>
          </p:cNvSpPr>
          <p:nvPr>
            <p:ph idx="4294967295"/>
          </p:nvPr>
        </p:nvSpPr>
        <p:spPr>
          <a:xfrm>
            <a:off x="414338" y="1191771"/>
            <a:ext cx="8301037" cy="5810822"/>
          </a:xfrm>
        </p:spPr>
        <p:txBody>
          <a:bodyPr/>
          <a:lstStyle/>
          <a:p>
            <a:pPr marL="342900" indent="-342900">
              <a:buFont typeface="+mj-lt"/>
              <a:buAutoNum type="arabicPeriod"/>
            </a:pPr>
            <a:r>
              <a:rPr lang="en-US" sz="2000" dirty="0" smtClean="0"/>
              <a:t>What </a:t>
            </a:r>
            <a:r>
              <a:rPr lang="en-US" sz="2000" dirty="0" smtClean="0">
                <a:solidFill>
                  <a:srgbClr val="9E1B32"/>
                </a:solidFill>
              </a:rPr>
              <a:t>hardware requirements </a:t>
            </a:r>
            <a:r>
              <a:rPr lang="en-US" sz="2000" dirty="0" smtClean="0"/>
              <a:t>and </a:t>
            </a:r>
            <a:r>
              <a:rPr lang="en-US" sz="2000" dirty="0" smtClean="0">
                <a:solidFill>
                  <a:srgbClr val="9E1B32"/>
                </a:solidFill>
              </a:rPr>
              <a:t>software attributes </a:t>
            </a:r>
            <a:r>
              <a:rPr lang="en-US" sz="2000" dirty="0" smtClean="0"/>
              <a:t>will characterize an advanced “Vision 2030” CFD code that is used to routinely compute </a:t>
            </a:r>
            <a:r>
              <a:rPr lang="en-US" sz="2000" dirty="0" smtClean="0">
                <a:solidFill>
                  <a:srgbClr val="9E1B32"/>
                </a:solidFill>
              </a:rPr>
              <a:t>complex turbulent flows, involving flow separation</a:t>
            </a:r>
            <a:r>
              <a:rPr lang="en-US" sz="2000" dirty="0" smtClean="0"/>
              <a:t>, at subsonic, supersonic, and hypersonic speeds, and exhibits greater robustness than current technology?</a:t>
            </a:r>
          </a:p>
          <a:p>
            <a:pPr marL="692150" lvl="1" indent="-346075"/>
            <a:r>
              <a:rPr lang="en-US" sz="1800" dirty="0" smtClean="0"/>
              <a:t>HPC systems that provide a </a:t>
            </a:r>
            <a:r>
              <a:rPr lang="en-US" sz="1800" dirty="0" smtClean="0">
                <a:solidFill>
                  <a:srgbClr val="9E1B32"/>
                </a:solidFill>
              </a:rPr>
              <a:t>dramatic increase in computational power</a:t>
            </a:r>
            <a:r>
              <a:rPr lang="en-US" sz="1800" dirty="0" smtClean="0"/>
              <a:t>,  are </a:t>
            </a:r>
            <a:r>
              <a:rPr lang="en-US" sz="1800" dirty="0" smtClean="0">
                <a:solidFill>
                  <a:srgbClr val="9E1B32"/>
                </a:solidFill>
              </a:rPr>
              <a:t>fault tolerant</a:t>
            </a:r>
            <a:r>
              <a:rPr lang="en-US" sz="1800" dirty="0" smtClean="0"/>
              <a:t>, and are </a:t>
            </a:r>
            <a:r>
              <a:rPr lang="en-US" sz="1800" dirty="0" smtClean="0">
                <a:solidFill>
                  <a:srgbClr val="9E1B32"/>
                </a:solidFill>
              </a:rPr>
              <a:t>available</a:t>
            </a:r>
            <a:r>
              <a:rPr lang="en-US" sz="1800" dirty="0" smtClean="0"/>
              <a:t> and </a:t>
            </a:r>
            <a:r>
              <a:rPr lang="en-US" sz="1800" dirty="0" smtClean="0">
                <a:solidFill>
                  <a:srgbClr val="9E1B32"/>
                </a:solidFill>
              </a:rPr>
              <a:t>affordable</a:t>
            </a:r>
            <a:r>
              <a:rPr lang="en-US" sz="1800" dirty="0" smtClean="0"/>
              <a:t> for the routine, production design and analysis of aerospace vehicles and systems</a:t>
            </a:r>
          </a:p>
          <a:p>
            <a:pPr marL="692150" lvl="1" indent="-346075">
              <a:spcBef>
                <a:spcPts val="300"/>
              </a:spcBef>
            </a:pPr>
            <a:r>
              <a:rPr lang="en-US" sz="1800" dirty="0" smtClean="0"/>
              <a:t>CFD flow solvers that:</a:t>
            </a:r>
          </a:p>
          <a:p>
            <a:pPr marL="1025525" lvl="2" indent="-333375">
              <a:spcBef>
                <a:spcPts val="300"/>
              </a:spcBef>
            </a:pPr>
            <a:r>
              <a:rPr lang="en-US" dirty="0" smtClean="0"/>
              <a:t>run efficiently on future </a:t>
            </a:r>
            <a:r>
              <a:rPr lang="en-US" dirty="0" err="1" smtClean="0"/>
              <a:t>exascale</a:t>
            </a:r>
            <a:r>
              <a:rPr lang="en-US" dirty="0" smtClean="0"/>
              <a:t> systems, </a:t>
            </a:r>
          </a:p>
          <a:p>
            <a:pPr marL="1025525" lvl="2" indent="-333375">
              <a:spcBef>
                <a:spcPts val="300"/>
              </a:spcBef>
            </a:pPr>
            <a:r>
              <a:rPr lang="en-US" dirty="0" smtClean="0"/>
              <a:t>predict vehicle/system performance with certifiable accuracy and full quantification of errors, </a:t>
            </a:r>
          </a:p>
          <a:p>
            <a:pPr marL="1025525" lvl="2" indent="-333375">
              <a:spcBef>
                <a:spcPts val="300"/>
              </a:spcBef>
            </a:pPr>
            <a:r>
              <a:rPr lang="en-US" dirty="0" smtClean="0"/>
              <a:t>utilize optimal solution schemes and intuitive, parameter-free interfaces, </a:t>
            </a:r>
          </a:p>
          <a:p>
            <a:pPr marL="1025525" lvl="2" indent="-333375">
              <a:spcBef>
                <a:spcPts val="300"/>
              </a:spcBef>
            </a:pPr>
            <a:r>
              <a:rPr lang="en-US" dirty="0" smtClean="0"/>
              <a:t>fully incorporate mesh generation and adaptation as part of the solution,  </a:t>
            </a:r>
          </a:p>
          <a:p>
            <a:pPr marL="1025525" lvl="2" indent="-333375">
              <a:spcBef>
                <a:spcPts val="300"/>
              </a:spcBef>
            </a:pPr>
            <a:r>
              <a:rPr lang="en-US" dirty="0" smtClean="0"/>
              <a:t>employ advanced turbulence and transition models that predict all types of flow separation,</a:t>
            </a:r>
          </a:p>
          <a:p>
            <a:pPr marL="1025525" lvl="2" indent="-333375">
              <a:spcBef>
                <a:spcPts val="300"/>
              </a:spcBef>
            </a:pPr>
            <a:r>
              <a:rPr lang="en-US" dirty="0" smtClean="0"/>
              <a:t>are seamlessly integrated into visualization and data mining techniques, and</a:t>
            </a:r>
          </a:p>
          <a:p>
            <a:pPr marL="1025525" lvl="2" indent="-333375">
              <a:spcBef>
                <a:spcPts val="300"/>
              </a:spcBef>
            </a:pPr>
            <a:r>
              <a:rPr lang="en-US" dirty="0" smtClean="0"/>
              <a:t>are effectively coupled with other disciplines in computational mechanics </a:t>
            </a:r>
          </a:p>
          <a:p>
            <a:pPr marL="1025525" lvl="1" indent="-333375" eaLnBrk="1" hangingPunct="1">
              <a:buNone/>
            </a:pPr>
            <a:endParaRPr lang="en-US" sz="16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34</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tabLst>
                <a:tab pos="6635750" algn="l"/>
              </a:tabLst>
            </a:pPr>
            <a:r>
              <a:rPr lang="en-US" dirty="0" smtClean="0"/>
              <a:t>Answers to the Key NASA Questions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234767"/>
            <a:ext cx="8301037" cy="4904420"/>
          </a:xfrm>
        </p:spPr>
        <p:txBody>
          <a:bodyPr/>
          <a:lstStyle/>
          <a:p>
            <a:pPr marL="457200" indent="-457200">
              <a:spcBef>
                <a:spcPts val="300"/>
              </a:spcBef>
              <a:buFont typeface="+mj-lt"/>
              <a:buAutoNum type="arabicPeriod" startAt="2"/>
            </a:pPr>
            <a:r>
              <a:rPr lang="en-US" sz="2000" dirty="0" smtClean="0"/>
              <a:t>How many </a:t>
            </a:r>
            <a:r>
              <a:rPr lang="en-US" sz="2000" dirty="0" smtClean="0">
                <a:solidFill>
                  <a:srgbClr val="9E1B32"/>
                </a:solidFill>
              </a:rPr>
              <a:t>orders of magnitude faster </a:t>
            </a:r>
            <a:r>
              <a:rPr lang="en-US" sz="2000" dirty="0" smtClean="0"/>
              <a:t>(time-to-solution), as compared with current capabilities, will 2030 CFD technology be?</a:t>
            </a:r>
          </a:p>
          <a:p>
            <a:pPr marL="803275" lvl="1" indent="-346075">
              <a:spcBef>
                <a:spcPts val="300"/>
              </a:spcBef>
            </a:pPr>
            <a:r>
              <a:rPr lang="en-US" sz="1800" dirty="0" smtClean="0"/>
              <a:t>Expect </a:t>
            </a:r>
            <a:r>
              <a:rPr lang="en-US" sz="1800" dirty="0" smtClean="0">
                <a:solidFill>
                  <a:srgbClr val="9E1B32"/>
                </a:solidFill>
              </a:rPr>
              <a:t>1000-10000x increase in computational power </a:t>
            </a:r>
            <a:r>
              <a:rPr lang="en-US" sz="1800" dirty="0" smtClean="0"/>
              <a:t>which will enable:</a:t>
            </a:r>
          </a:p>
          <a:p>
            <a:pPr marL="1149350" lvl="2" indent="-346075">
              <a:spcBef>
                <a:spcPts val="600"/>
              </a:spcBef>
            </a:pPr>
            <a:r>
              <a:rPr lang="en-US" sz="1600" dirty="0" smtClean="0"/>
              <a:t>10</a:t>
            </a:r>
            <a:r>
              <a:rPr lang="en-US" sz="1600" baseline="30000" dirty="0" smtClean="0"/>
              <a:t>11 </a:t>
            </a:r>
            <a:r>
              <a:rPr lang="en-US" sz="1600" dirty="0" smtClean="0"/>
              <a:t>grid point or equivalent high-order </a:t>
            </a:r>
            <a:r>
              <a:rPr lang="en-US" sz="1600" dirty="0" smtClean="0">
                <a:solidFill>
                  <a:srgbClr val="9E1B32"/>
                </a:solidFill>
              </a:rPr>
              <a:t>resolution full-configuration steady-state RANS simulations</a:t>
            </a:r>
            <a:r>
              <a:rPr lang="en-US" sz="1600" dirty="0" smtClean="0"/>
              <a:t> in </a:t>
            </a:r>
            <a:r>
              <a:rPr lang="en-US" sz="1600" i="1" dirty="0" smtClean="0">
                <a:solidFill>
                  <a:srgbClr val="9E1B32"/>
                </a:solidFill>
              </a:rPr>
              <a:t>minutes</a:t>
            </a:r>
            <a:r>
              <a:rPr lang="en-US" sz="1600" dirty="0" smtClean="0">
                <a:solidFill>
                  <a:srgbClr val="9E1B32"/>
                </a:solidFill>
              </a:rPr>
              <a:t> </a:t>
            </a:r>
            <a:r>
              <a:rPr lang="en-US" sz="1600" dirty="0" smtClean="0"/>
              <a:t>on commodity hardware, or 10</a:t>
            </a:r>
            <a:r>
              <a:rPr lang="en-US" sz="1600" baseline="30000" dirty="0" smtClean="0"/>
              <a:t>12 </a:t>
            </a:r>
            <a:r>
              <a:rPr lang="en-US" sz="1600" dirty="0" smtClean="0"/>
              <a:t>grid point simulation in </a:t>
            </a:r>
            <a:r>
              <a:rPr lang="en-US" sz="1600" i="1" dirty="0" smtClean="0">
                <a:solidFill>
                  <a:srgbClr val="9E1B32"/>
                </a:solidFill>
              </a:rPr>
              <a:t>seconds</a:t>
            </a:r>
            <a:r>
              <a:rPr lang="en-US" sz="1600" dirty="0" smtClean="0">
                <a:solidFill>
                  <a:srgbClr val="9E1B32"/>
                </a:solidFill>
              </a:rPr>
              <a:t> </a:t>
            </a:r>
            <a:r>
              <a:rPr lang="en-US" sz="1600" dirty="0" smtClean="0"/>
              <a:t>on leadership hardware</a:t>
            </a:r>
          </a:p>
          <a:p>
            <a:pPr marL="1149350" lvl="2" indent="-346075">
              <a:spcBef>
                <a:spcPts val="600"/>
              </a:spcBef>
            </a:pPr>
            <a:r>
              <a:rPr lang="en-US" sz="1600" dirty="0" smtClean="0"/>
              <a:t>Equivalent highly resolved steady-RANS based </a:t>
            </a:r>
            <a:r>
              <a:rPr lang="en-US" sz="1600" dirty="0" smtClean="0">
                <a:solidFill>
                  <a:srgbClr val="9E1B32"/>
                </a:solidFill>
              </a:rPr>
              <a:t>optimization</a:t>
            </a:r>
            <a:r>
              <a:rPr lang="en-US" sz="1600" dirty="0" smtClean="0"/>
              <a:t> in </a:t>
            </a:r>
            <a:r>
              <a:rPr lang="en-US" sz="1600" i="1" dirty="0" smtClean="0">
                <a:solidFill>
                  <a:srgbClr val="9E1B32"/>
                </a:solidFill>
              </a:rPr>
              <a:t>minutes</a:t>
            </a:r>
            <a:r>
              <a:rPr lang="en-US" sz="1600" dirty="0" smtClean="0">
                <a:solidFill>
                  <a:srgbClr val="9E1B32"/>
                </a:solidFill>
              </a:rPr>
              <a:t> to </a:t>
            </a:r>
            <a:r>
              <a:rPr lang="en-US" sz="1600" i="1" dirty="0" smtClean="0">
                <a:solidFill>
                  <a:srgbClr val="9E1B32"/>
                </a:solidFill>
              </a:rPr>
              <a:t>hours</a:t>
            </a:r>
          </a:p>
          <a:p>
            <a:pPr marL="1149350" lvl="2" indent="-346075">
              <a:spcBef>
                <a:spcPts val="600"/>
              </a:spcBef>
            </a:pPr>
            <a:r>
              <a:rPr lang="en-US" sz="1600" dirty="0" smtClean="0"/>
              <a:t>Highly resolved </a:t>
            </a:r>
            <a:r>
              <a:rPr lang="en-US" sz="1600" dirty="0" smtClean="0">
                <a:solidFill>
                  <a:srgbClr val="9E1B32"/>
                </a:solidFill>
              </a:rPr>
              <a:t>time-dependent production RANS simulations </a:t>
            </a:r>
            <a:r>
              <a:rPr lang="en-US" sz="1600" dirty="0" smtClean="0"/>
              <a:t>(e.g., full rotorcraft simulations at high spatial and temporal resolution (1/10</a:t>
            </a:r>
            <a:r>
              <a:rPr lang="en-US" sz="1600" baseline="30000" dirty="0" smtClean="0"/>
              <a:t>th</a:t>
            </a:r>
            <a:r>
              <a:rPr lang="en-US" sz="1600" dirty="0" smtClean="0"/>
              <a:t> degree time step, hundred revs) in </a:t>
            </a:r>
            <a:r>
              <a:rPr lang="en-US" sz="1600" i="1" dirty="0" smtClean="0">
                <a:solidFill>
                  <a:srgbClr val="9E1B32"/>
                </a:solidFill>
              </a:rPr>
              <a:t>hours</a:t>
            </a:r>
            <a:r>
              <a:rPr lang="en-US" sz="1600" dirty="0" smtClean="0"/>
              <a:t> on commodity hardware)</a:t>
            </a:r>
          </a:p>
          <a:p>
            <a:pPr marL="1149350" lvl="2" indent="-346075">
              <a:spcBef>
                <a:spcPts val="600"/>
              </a:spcBef>
            </a:pPr>
            <a:r>
              <a:rPr lang="en-US" sz="1600" dirty="0" smtClean="0"/>
              <a:t>Increased emphasis on including more complex physics into the simulations</a:t>
            </a:r>
          </a:p>
          <a:p>
            <a:pPr marL="1149350" lvl="2" indent="-346075">
              <a:spcBef>
                <a:spcPts val="600"/>
              </a:spcBef>
            </a:pPr>
            <a:r>
              <a:rPr lang="en-US" sz="1600" dirty="0" smtClean="0"/>
              <a:t>Generation of a </a:t>
            </a:r>
            <a:r>
              <a:rPr lang="en-US" sz="1600" dirty="0" smtClean="0">
                <a:solidFill>
                  <a:srgbClr val="9E1B32"/>
                </a:solidFill>
              </a:rPr>
              <a:t>complete, CFD-based aerodynamic database </a:t>
            </a:r>
            <a:r>
              <a:rPr lang="en-US" sz="1600" dirty="0" smtClean="0"/>
              <a:t>(~10,000 data points) in </a:t>
            </a:r>
            <a:r>
              <a:rPr lang="en-US" sz="1600" i="1" dirty="0" smtClean="0">
                <a:solidFill>
                  <a:srgbClr val="9E1B32"/>
                </a:solidFill>
              </a:rPr>
              <a:t>under one day </a:t>
            </a:r>
            <a:r>
              <a:rPr lang="en-US" sz="1600" dirty="0" smtClean="0"/>
              <a:t>using steady RANS (for all flight regimes)</a:t>
            </a:r>
          </a:p>
          <a:p>
            <a:pPr marL="1149350" lvl="2" indent="-346075">
              <a:spcBef>
                <a:spcPts val="600"/>
              </a:spcBef>
            </a:pPr>
            <a:r>
              <a:rPr lang="en-US" sz="1600" dirty="0" smtClean="0">
                <a:solidFill>
                  <a:srgbClr val="9E1B32"/>
                </a:solidFill>
              </a:rPr>
              <a:t>Tightly coupled multidisciplinary simulations </a:t>
            </a:r>
            <a:r>
              <a:rPr lang="en-US" sz="1600" dirty="0" smtClean="0"/>
              <a:t>(e.g. </a:t>
            </a:r>
            <a:r>
              <a:rPr lang="en-US" sz="1600" dirty="0" err="1" smtClean="0"/>
              <a:t>aeroelastic</a:t>
            </a:r>
            <a:r>
              <a:rPr lang="en-US" sz="1600" dirty="0" smtClean="0"/>
              <a:t>, </a:t>
            </a:r>
            <a:r>
              <a:rPr lang="en-US" sz="1600" dirty="0" err="1" smtClean="0"/>
              <a:t>aerothermoelastic</a:t>
            </a:r>
            <a:r>
              <a:rPr lang="en-US" sz="1600" dirty="0" smtClean="0"/>
              <a:t>, </a:t>
            </a:r>
            <a:r>
              <a:rPr lang="en-US" sz="1600" dirty="0" err="1" smtClean="0"/>
              <a:t>aeroservoelastic</a:t>
            </a:r>
            <a:r>
              <a:rPr lang="en-US" sz="1600" dirty="0" smtClean="0"/>
              <a:t>, maneuvering aircraft/digital flight) and optimizations at varying levels of fidelity </a:t>
            </a:r>
            <a:r>
              <a:rPr lang="en-US" sz="1600" i="1" dirty="0" smtClean="0">
                <a:solidFill>
                  <a:srgbClr val="9E1B32"/>
                </a:solidFill>
              </a:rPr>
              <a:t>overnight</a:t>
            </a:r>
            <a:r>
              <a:rPr lang="en-US" sz="1600" dirty="0" smtClean="0">
                <a:solidFill>
                  <a:srgbClr val="9E1B32"/>
                </a:solidFill>
              </a:rPr>
              <a:t> </a:t>
            </a:r>
            <a:r>
              <a:rPr lang="en-US" sz="1600" dirty="0" smtClean="0"/>
              <a:t>on commodity hardware and in </a:t>
            </a:r>
            <a:r>
              <a:rPr lang="en-US" sz="1600" i="1" dirty="0" smtClean="0">
                <a:solidFill>
                  <a:srgbClr val="9E1B32"/>
                </a:solidFill>
              </a:rPr>
              <a:t>hours</a:t>
            </a:r>
            <a:r>
              <a:rPr lang="en-US" sz="1600" dirty="0" smtClean="0"/>
              <a:t> on leadership hardware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35</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r>
              <a:rPr lang="en-US" dirty="0" smtClean="0"/>
              <a:t>Answers to the Key NASA Questions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134408"/>
            <a:ext cx="8564409" cy="5564600"/>
          </a:xfrm>
        </p:spPr>
        <p:txBody>
          <a:bodyPr/>
          <a:lstStyle/>
          <a:p>
            <a:pPr marL="457200" indent="-457200">
              <a:spcBef>
                <a:spcPts val="0"/>
              </a:spcBef>
              <a:buFont typeface="+mj-lt"/>
              <a:buAutoNum type="arabicPeriod" startAt="3"/>
            </a:pPr>
            <a:r>
              <a:rPr lang="en-US" sz="2000" dirty="0" smtClean="0"/>
              <a:t>What will be the </a:t>
            </a:r>
            <a:r>
              <a:rPr lang="en-US" sz="2000" dirty="0" smtClean="0">
                <a:solidFill>
                  <a:srgbClr val="9E1B32"/>
                </a:solidFill>
              </a:rPr>
              <a:t>fundamental elements of 2030 turbulence models</a:t>
            </a:r>
            <a:r>
              <a:rPr lang="en-US" sz="2000" dirty="0" smtClean="0"/>
              <a:t>, and for what classes of problems will they be reliable?</a:t>
            </a:r>
          </a:p>
          <a:p>
            <a:pPr marL="803275" lvl="1" indent="-346075">
              <a:spcBef>
                <a:spcPts val="600"/>
              </a:spcBef>
            </a:pPr>
            <a:r>
              <a:rPr lang="en-US" sz="1800" dirty="0" smtClean="0"/>
              <a:t>Hybrid RANS-LES methods </a:t>
            </a:r>
            <a:r>
              <a:rPr lang="en-US" sz="1800" dirty="0" smtClean="0">
                <a:solidFill>
                  <a:srgbClr val="9E1B32"/>
                </a:solidFill>
              </a:rPr>
              <a:t>will continue to improve</a:t>
            </a:r>
          </a:p>
          <a:p>
            <a:pPr marL="1203325" lvl="2" indent="-346075">
              <a:spcBef>
                <a:spcPts val="0"/>
              </a:spcBef>
            </a:pPr>
            <a:r>
              <a:rPr lang="en-US" sz="1600" dirty="0" smtClean="0"/>
              <a:t>RANS will cover the area where the boundary layer (BL) is too thin for LES      (and the area will shrink as computing power rises)</a:t>
            </a:r>
          </a:p>
          <a:p>
            <a:pPr marL="1203325" lvl="2" indent="-346075">
              <a:spcBef>
                <a:spcPts val="0"/>
              </a:spcBef>
            </a:pPr>
            <a:r>
              <a:rPr lang="en-US" sz="1600" dirty="0" smtClean="0"/>
              <a:t>Simulations at low Reynolds numbers may be treated with LES only</a:t>
            </a:r>
          </a:p>
          <a:p>
            <a:pPr marL="1203325" lvl="2" indent="-346075">
              <a:spcBef>
                <a:spcPts val="0"/>
              </a:spcBef>
            </a:pPr>
            <a:r>
              <a:rPr lang="en-US" sz="1600" dirty="0" smtClean="0"/>
              <a:t>All high Reynolds number LES will be Wall-Modeled LES</a:t>
            </a:r>
          </a:p>
          <a:p>
            <a:pPr marL="803275" lvl="1" indent="-346075">
              <a:spcBef>
                <a:spcPts val="600"/>
              </a:spcBef>
            </a:pPr>
            <a:r>
              <a:rPr lang="en-US" sz="1800" dirty="0" smtClean="0"/>
              <a:t>RANS models will </a:t>
            </a:r>
            <a:r>
              <a:rPr lang="en-US" sz="1800" dirty="0" smtClean="0">
                <a:solidFill>
                  <a:srgbClr val="9E1B32"/>
                </a:solidFill>
              </a:rPr>
              <a:t>remain very empirical</a:t>
            </a:r>
          </a:p>
          <a:p>
            <a:pPr marL="1203325" lvl="2" indent="-346075">
              <a:spcBef>
                <a:spcPts val="0"/>
              </a:spcBef>
            </a:pPr>
            <a:r>
              <a:rPr lang="en-US" sz="1600" dirty="0" smtClean="0"/>
              <a:t>Reynolds-Stress Transport models will improve…</a:t>
            </a:r>
          </a:p>
          <a:p>
            <a:pPr marL="1203325" lvl="2" indent="-346075">
              <a:spcBef>
                <a:spcPts val="0"/>
              </a:spcBef>
            </a:pPr>
            <a:r>
              <a:rPr lang="en-US" sz="1600" dirty="0" smtClean="0"/>
              <a:t>…but may or may not retire “few-equation” models, especially non-linear versions</a:t>
            </a:r>
          </a:p>
          <a:p>
            <a:pPr marL="803275" lvl="1" indent="-346075">
              <a:spcBef>
                <a:spcPts val="600"/>
              </a:spcBef>
            </a:pPr>
            <a:r>
              <a:rPr lang="en-US" sz="1800" dirty="0" smtClean="0"/>
              <a:t>Transition prediction will</a:t>
            </a:r>
            <a:r>
              <a:rPr lang="en-US" sz="1800" dirty="0" smtClean="0">
                <a:solidFill>
                  <a:srgbClr val="9E1B32"/>
                </a:solidFill>
              </a:rPr>
              <a:t> become much more routine</a:t>
            </a:r>
          </a:p>
          <a:p>
            <a:pPr marL="1203325" lvl="2" indent="-346075">
              <a:spcBef>
                <a:spcPts val="0"/>
              </a:spcBef>
            </a:pPr>
            <a:r>
              <a:rPr lang="en-US" sz="1600" dirty="0" smtClean="0"/>
              <a:t>e</a:t>
            </a:r>
            <a:r>
              <a:rPr lang="en-US" sz="1600" baseline="30000" dirty="0" smtClean="0"/>
              <a:t>n</a:t>
            </a:r>
            <a:r>
              <a:rPr lang="en-US" sz="1600" dirty="0" smtClean="0"/>
              <a:t> methods and those based on empirical transport equations will co-exist</a:t>
            </a:r>
          </a:p>
          <a:p>
            <a:pPr marL="1203325" lvl="2" indent="-346075">
              <a:spcBef>
                <a:spcPts val="0"/>
              </a:spcBef>
            </a:pPr>
            <a:r>
              <a:rPr lang="en-US" sz="1600" dirty="0" smtClean="0"/>
              <a:t>The primary challenge is integration of e</a:t>
            </a:r>
            <a:r>
              <a:rPr lang="en-US" sz="1600" baseline="30000" dirty="0" smtClean="0"/>
              <a:t>n</a:t>
            </a:r>
            <a:r>
              <a:rPr lang="en-US" sz="1600" dirty="0" smtClean="0"/>
              <a:t> methods with flow solvers</a:t>
            </a:r>
          </a:p>
          <a:p>
            <a:pPr marL="803275" lvl="1" indent="-346075">
              <a:spcBef>
                <a:spcPts val="600"/>
              </a:spcBef>
            </a:pPr>
            <a:r>
              <a:rPr lang="en-US" sz="1800" dirty="0" smtClean="0"/>
              <a:t>The accuracy of aerodynamics CFD will be </a:t>
            </a:r>
            <a:r>
              <a:rPr lang="en-US" sz="1800" dirty="0" smtClean="0">
                <a:solidFill>
                  <a:srgbClr val="9E1B32"/>
                </a:solidFill>
              </a:rPr>
              <a:t>competitive with wind tunnels</a:t>
            </a:r>
          </a:p>
          <a:p>
            <a:pPr marL="1203325" lvl="2" indent="-346075">
              <a:spcBef>
                <a:spcPts val="0"/>
              </a:spcBef>
            </a:pPr>
            <a:r>
              <a:rPr lang="en-US" sz="1600" dirty="0" smtClean="0"/>
              <a:t>Fair or better prediction of BL transition and separation (RANS + LES)</a:t>
            </a:r>
          </a:p>
          <a:p>
            <a:pPr marL="1203325" lvl="2" indent="-346075">
              <a:spcBef>
                <a:spcPts val="0"/>
              </a:spcBef>
            </a:pPr>
            <a:r>
              <a:rPr lang="en-US" sz="1600" dirty="0" smtClean="0"/>
              <a:t>Fair or better predictions after massive separation (LES)</a:t>
            </a:r>
          </a:p>
          <a:p>
            <a:pPr marL="1203325" lvl="2" indent="-346075">
              <a:spcBef>
                <a:spcPts val="0"/>
              </a:spcBef>
            </a:pPr>
            <a:r>
              <a:rPr lang="en-US" sz="1600" dirty="0" smtClean="0"/>
              <a:t>Affordable for attached flows; expensive for wide range of scales (e.g., AFC)</a:t>
            </a:r>
          </a:p>
          <a:p>
            <a:pPr marL="1203325" lvl="2" indent="-346075">
              <a:spcBef>
                <a:spcPts val="0"/>
              </a:spcBef>
            </a:pPr>
            <a:r>
              <a:rPr lang="en-US" sz="1600" dirty="0" smtClean="0"/>
              <a:t>Full Reynolds number and Mach number with access to flow field data leading to better understanding of flow physics through advanced visualization</a:t>
            </a:r>
          </a:p>
          <a:p>
            <a:pPr marL="803275" lvl="1" indent="-346075">
              <a:spcBef>
                <a:spcPts val="600"/>
              </a:spcBef>
            </a:pPr>
            <a:r>
              <a:rPr lang="en-US" sz="1800" dirty="0" smtClean="0"/>
              <a:t>CFD combustion predictions will be less competitive (than aero)</a:t>
            </a:r>
          </a:p>
          <a:p>
            <a:pPr marL="1203325" lvl="2" indent="-346075">
              <a:spcBef>
                <a:spcPts val="0"/>
              </a:spcBef>
            </a:pPr>
            <a:r>
              <a:rPr lang="en-US" sz="1600" dirty="0" smtClean="0"/>
              <a:t>Turbulent combustion models will remain challenged by modeling at the </a:t>
            </a:r>
            <a:r>
              <a:rPr lang="en-US" sz="1600" dirty="0" err="1" smtClean="0"/>
              <a:t>subgrid</a:t>
            </a:r>
            <a:r>
              <a:rPr lang="en-US" sz="1600" dirty="0" smtClean="0"/>
              <a:t> scale</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36</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r>
              <a:rPr lang="en-US" dirty="0" smtClean="0"/>
              <a:t>Answers to the Key NASA Questions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323975"/>
            <a:ext cx="8301037" cy="4355038"/>
          </a:xfrm>
        </p:spPr>
        <p:txBody>
          <a:bodyPr/>
          <a:lstStyle/>
          <a:p>
            <a:pPr marL="457200" indent="-457200">
              <a:buFont typeface="+mj-lt"/>
              <a:buAutoNum type="arabicPeriod" startAt="4"/>
            </a:pPr>
            <a:r>
              <a:rPr lang="en-US" sz="2000" dirty="0" smtClean="0"/>
              <a:t>What are the </a:t>
            </a:r>
            <a:r>
              <a:rPr lang="en-US" sz="2000" dirty="0" smtClean="0">
                <a:solidFill>
                  <a:srgbClr val="9E1B32"/>
                </a:solidFill>
              </a:rPr>
              <a:t>principal</a:t>
            </a:r>
            <a:r>
              <a:rPr lang="en-US" sz="2000" dirty="0" smtClean="0"/>
              <a:t> impediments, both modeling and algorithmic, that </a:t>
            </a:r>
            <a:r>
              <a:rPr lang="en-US" sz="2000" dirty="0" smtClean="0">
                <a:solidFill>
                  <a:srgbClr val="9E1B32"/>
                </a:solidFill>
              </a:rPr>
              <a:t>must be overcome </a:t>
            </a:r>
            <a:r>
              <a:rPr lang="en-US" sz="2000" dirty="0" smtClean="0"/>
              <a:t>to achieve the 2030 CFD vision?</a:t>
            </a:r>
          </a:p>
          <a:p>
            <a:pPr marL="803275" lvl="1" indent="-346075">
              <a:lnSpc>
                <a:spcPct val="95000"/>
              </a:lnSpc>
              <a:spcBef>
                <a:spcPts val="1200"/>
              </a:spcBef>
            </a:pPr>
            <a:r>
              <a:rPr lang="en-US" dirty="0" smtClean="0"/>
              <a:t>Effective utilization of HPC</a:t>
            </a:r>
          </a:p>
          <a:p>
            <a:pPr marL="1146175" lvl="2" indent="-341313">
              <a:lnSpc>
                <a:spcPct val="95000"/>
              </a:lnSpc>
              <a:spcBef>
                <a:spcPts val="0"/>
              </a:spcBef>
            </a:pPr>
            <a:r>
              <a:rPr lang="en-US" dirty="0" smtClean="0"/>
              <a:t>Need for </a:t>
            </a:r>
            <a:r>
              <a:rPr lang="en-US" dirty="0" smtClean="0">
                <a:solidFill>
                  <a:srgbClr val="9E1B32"/>
                </a:solidFill>
              </a:rPr>
              <a:t>scalable</a:t>
            </a:r>
            <a:r>
              <a:rPr lang="en-US" dirty="0" smtClean="0"/>
              <a:t> solver/algorithm/pre-post-processing development</a:t>
            </a:r>
          </a:p>
          <a:p>
            <a:pPr marL="1146175" lvl="2" indent="-341313">
              <a:lnSpc>
                <a:spcPct val="95000"/>
              </a:lnSpc>
              <a:spcBef>
                <a:spcPts val="0"/>
              </a:spcBef>
            </a:pPr>
            <a:r>
              <a:rPr lang="en-US" dirty="0" smtClean="0"/>
              <a:t>Software issues/programming paradigm</a:t>
            </a:r>
          </a:p>
          <a:p>
            <a:pPr marL="1146175" lvl="2" indent="-341313">
              <a:lnSpc>
                <a:spcPct val="95000"/>
              </a:lnSpc>
              <a:spcBef>
                <a:spcPts val="0"/>
              </a:spcBef>
            </a:pPr>
            <a:r>
              <a:rPr lang="en-US" dirty="0" smtClean="0"/>
              <a:t>Lack of access to HPC for </a:t>
            </a:r>
            <a:r>
              <a:rPr lang="en-US" dirty="0" smtClean="0">
                <a:solidFill>
                  <a:srgbClr val="9E1B32"/>
                </a:solidFill>
              </a:rPr>
              <a:t>scalable software development and testing</a:t>
            </a:r>
          </a:p>
          <a:p>
            <a:pPr marL="803275" lvl="1" indent="-346075">
              <a:lnSpc>
                <a:spcPct val="95000"/>
              </a:lnSpc>
              <a:spcBef>
                <a:spcPts val="1200"/>
              </a:spcBef>
            </a:pPr>
            <a:r>
              <a:rPr lang="en-US" dirty="0" smtClean="0"/>
              <a:t>Physical modeling</a:t>
            </a:r>
          </a:p>
          <a:p>
            <a:pPr marL="1146175" lvl="2" indent="-341313">
              <a:lnSpc>
                <a:spcPct val="95000"/>
              </a:lnSpc>
              <a:spcBef>
                <a:spcPts val="0"/>
              </a:spcBef>
            </a:pPr>
            <a:r>
              <a:rPr lang="en-US" dirty="0" smtClean="0"/>
              <a:t>Turbulent separated flow:</a:t>
            </a:r>
          </a:p>
          <a:p>
            <a:pPr marL="1376363" lvl="3" indent="-230188">
              <a:lnSpc>
                <a:spcPct val="95000"/>
              </a:lnSpc>
              <a:spcBef>
                <a:spcPts val="0"/>
              </a:spcBef>
              <a:buFont typeface="Courier New" pitchFamily="49" charset="0"/>
              <a:buChar char="o"/>
            </a:pPr>
            <a:r>
              <a:rPr lang="en-US" dirty="0" smtClean="0"/>
              <a:t>RANS models stagnant and inadequate</a:t>
            </a:r>
          </a:p>
          <a:p>
            <a:pPr marL="1376363" lvl="3" indent="-230188">
              <a:lnSpc>
                <a:spcPct val="95000"/>
              </a:lnSpc>
              <a:spcBef>
                <a:spcPts val="0"/>
              </a:spcBef>
              <a:buFont typeface="Courier New" pitchFamily="49" charset="0"/>
              <a:buChar char="o"/>
            </a:pPr>
            <a:r>
              <a:rPr lang="en-US" dirty="0" smtClean="0"/>
              <a:t>Hybrid RANS-LES rely on RANS and require better RANS-LES interface</a:t>
            </a:r>
          </a:p>
          <a:p>
            <a:pPr marL="1376363" lvl="3" indent="-230188">
              <a:lnSpc>
                <a:spcPct val="95000"/>
              </a:lnSpc>
              <a:spcBef>
                <a:spcPts val="0"/>
              </a:spcBef>
              <a:buFont typeface="Courier New" pitchFamily="49" charset="0"/>
              <a:buChar char="o"/>
            </a:pPr>
            <a:r>
              <a:rPr lang="en-US" dirty="0" smtClean="0"/>
              <a:t>Sheer cost of LES with current </a:t>
            </a:r>
            <a:r>
              <a:rPr lang="en-US" dirty="0" err="1" smtClean="0"/>
              <a:t>discretizations</a:t>
            </a:r>
            <a:r>
              <a:rPr lang="en-US" dirty="0" smtClean="0"/>
              <a:t>/solvers</a:t>
            </a:r>
          </a:p>
          <a:p>
            <a:pPr marL="1146175" lvl="2" indent="-341313">
              <a:lnSpc>
                <a:spcPct val="95000"/>
              </a:lnSpc>
              <a:spcBef>
                <a:spcPts val="0"/>
              </a:spcBef>
            </a:pPr>
            <a:r>
              <a:rPr lang="en-US" dirty="0" smtClean="0"/>
              <a:t>Transition modeling</a:t>
            </a:r>
          </a:p>
          <a:p>
            <a:pPr marL="1146175" lvl="2" indent="-341313">
              <a:lnSpc>
                <a:spcPct val="95000"/>
              </a:lnSpc>
              <a:spcBef>
                <a:spcPts val="0"/>
              </a:spcBef>
            </a:pPr>
            <a:r>
              <a:rPr lang="en-US" dirty="0" smtClean="0"/>
              <a:t>Combustion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37</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r>
              <a:rPr lang="en-US" dirty="0" smtClean="0"/>
              <a:t>Answers to the Key NASA Questions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191771"/>
            <a:ext cx="8301037" cy="5590761"/>
          </a:xfrm>
        </p:spPr>
        <p:txBody>
          <a:bodyPr/>
          <a:lstStyle/>
          <a:p>
            <a:pPr marL="457200" indent="-457200">
              <a:buFont typeface="+mj-lt"/>
              <a:buAutoNum type="arabicPeriod" startAt="4"/>
            </a:pPr>
            <a:r>
              <a:rPr lang="en-US" sz="2000" dirty="0" smtClean="0"/>
              <a:t>What are the </a:t>
            </a:r>
            <a:r>
              <a:rPr lang="en-US" sz="2000" dirty="0" smtClean="0">
                <a:solidFill>
                  <a:srgbClr val="9E1B32"/>
                </a:solidFill>
              </a:rPr>
              <a:t>principal</a:t>
            </a:r>
            <a:r>
              <a:rPr lang="en-US" sz="2000" dirty="0" smtClean="0"/>
              <a:t> impediments, both modeling and algorithmic, that </a:t>
            </a:r>
            <a:r>
              <a:rPr lang="en-US" sz="2000" dirty="0" smtClean="0">
                <a:solidFill>
                  <a:srgbClr val="9E1B32"/>
                </a:solidFill>
              </a:rPr>
              <a:t>must be overcome </a:t>
            </a:r>
            <a:r>
              <a:rPr lang="en-US" sz="2000" dirty="0" smtClean="0"/>
              <a:t>to achieve the 2030 CFD vision?</a:t>
            </a:r>
          </a:p>
          <a:p>
            <a:pPr marL="803275" lvl="1" indent="-346075">
              <a:lnSpc>
                <a:spcPct val="95000"/>
              </a:lnSpc>
              <a:spcBef>
                <a:spcPts val="1200"/>
              </a:spcBef>
            </a:pPr>
            <a:r>
              <a:rPr lang="en-US" dirty="0" smtClean="0"/>
              <a:t>Autonomous and reliable CFD</a:t>
            </a:r>
          </a:p>
          <a:p>
            <a:pPr marL="1054100" lvl="2" indent="-346075">
              <a:lnSpc>
                <a:spcPct val="95000"/>
              </a:lnSpc>
              <a:spcBef>
                <a:spcPts val="0"/>
              </a:spcBef>
            </a:pPr>
            <a:r>
              <a:rPr lang="en-US" dirty="0" smtClean="0"/>
              <a:t>Cumbersome CAD/mesh/</a:t>
            </a:r>
            <a:r>
              <a:rPr lang="en-US" dirty="0" err="1" smtClean="0"/>
              <a:t>adaptivity</a:t>
            </a:r>
            <a:r>
              <a:rPr lang="en-US" dirty="0" smtClean="0"/>
              <a:t> processes</a:t>
            </a:r>
          </a:p>
          <a:p>
            <a:pPr marL="1054100" lvl="2" indent="-346075">
              <a:lnSpc>
                <a:spcPct val="95000"/>
              </a:lnSpc>
              <a:spcBef>
                <a:spcPts val="0"/>
              </a:spcBef>
            </a:pPr>
            <a:r>
              <a:rPr lang="en-US" dirty="0" smtClean="0"/>
              <a:t>Lack of optimal and scalable solvers (impediment grows with problem size)</a:t>
            </a:r>
          </a:p>
          <a:p>
            <a:pPr marL="1054100" lvl="2" indent="-346075">
              <a:lnSpc>
                <a:spcPct val="95000"/>
              </a:lnSpc>
              <a:spcBef>
                <a:spcPts val="0"/>
              </a:spcBef>
            </a:pPr>
            <a:r>
              <a:rPr lang="en-US" dirty="0" smtClean="0"/>
              <a:t>Unreliable error estimates</a:t>
            </a:r>
          </a:p>
          <a:p>
            <a:pPr marL="1054100" lvl="2" indent="-346075">
              <a:lnSpc>
                <a:spcPct val="95000"/>
              </a:lnSpc>
              <a:spcBef>
                <a:spcPts val="0"/>
              </a:spcBef>
            </a:pPr>
            <a:r>
              <a:rPr lang="en-US" dirty="0" smtClean="0"/>
              <a:t>Uncertainty quantification implemented as after-thought or not at all</a:t>
            </a:r>
          </a:p>
          <a:p>
            <a:pPr marL="803275" lvl="1" indent="-346075">
              <a:lnSpc>
                <a:spcPct val="95000"/>
              </a:lnSpc>
              <a:spcBef>
                <a:spcPts val="1200"/>
              </a:spcBef>
            </a:pPr>
            <a:r>
              <a:rPr lang="en-US" dirty="0" smtClean="0"/>
              <a:t>Knowledge extraction and visualization</a:t>
            </a:r>
          </a:p>
          <a:p>
            <a:pPr marL="1146175" lvl="2" indent="-341313">
              <a:lnSpc>
                <a:spcPct val="95000"/>
              </a:lnSpc>
              <a:spcBef>
                <a:spcPts val="0"/>
              </a:spcBef>
            </a:pPr>
            <a:r>
              <a:rPr lang="en-US" dirty="0" smtClean="0"/>
              <a:t>Effective analysis of large simulation (e.g. parallel co-visualization)</a:t>
            </a:r>
          </a:p>
          <a:p>
            <a:pPr marL="1146175" lvl="2" indent="-341313">
              <a:lnSpc>
                <a:spcPct val="95000"/>
              </a:lnSpc>
              <a:spcBef>
                <a:spcPts val="0"/>
              </a:spcBef>
            </a:pPr>
            <a:r>
              <a:rPr lang="en-US" dirty="0" smtClean="0"/>
              <a:t>Real time processing of entire simulation databases</a:t>
            </a:r>
          </a:p>
          <a:p>
            <a:pPr marL="1146175" lvl="2" indent="-341313">
              <a:lnSpc>
                <a:spcPct val="95000"/>
              </a:lnSpc>
              <a:spcBef>
                <a:spcPts val="0"/>
              </a:spcBef>
            </a:pPr>
            <a:r>
              <a:rPr lang="en-US" dirty="0" smtClean="0"/>
              <a:t>Merging of variable fidelity simulation data and experimental data</a:t>
            </a:r>
          </a:p>
          <a:p>
            <a:pPr marL="803275" lvl="1" indent="-346075">
              <a:lnSpc>
                <a:spcPct val="95000"/>
              </a:lnSpc>
              <a:spcBef>
                <a:spcPts val="1200"/>
              </a:spcBef>
            </a:pPr>
            <a:r>
              <a:rPr lang="en-US" dirty="0" smtClean="0"/>
              <a:t>Multi-disciplinary/multi-physics simulations and frameworks</a:t>
            </a:r>
          </a:p>
          <a:p>
            <a:pPr marL="1054100" lvl="2" indent="-346075">
              <a:lnSpc>
                <a:spcPct val="95000"/>
              </a:lnSpc>
              <a:spcBef>
                <a:spcPts val="0"/>
              </a:spcBef>
            </a:pPr>
            <a:r>
              <a:rPr lang="en-US" dirty="0" smtClean="0"/>
              <a:t>Robustness and automation of CFD within MDAO</a:t>
            </a:r>
          </a:p>
          <a:p>
            <a:pPr marL="1054100" lvl="2" indent="-346075">
              <a:lnSpc>
                <a:spcPct val="95000"/>
              </a:lnSpc>
              <a:spcBef>
                <a:spcPts val="0"/>
              </a:spcBef>
            </a:pPr>
            <a:r>
              <a:rPr lang="en-US" dirty="0" smtClean="0"/>
              <a:t>Science of  multidisciplinary coupling at high fidelity</a:t>
            </a:r>
          </a:p>
          <a:p>
            <a:pPr marL="1054100" lvl="2" indent="-346075">
              <a:lnSpc>
                <a:spcPct val="95000"/>
              </a:lnSpc>
              <a:spcBef>
                <a:spcPts val="0"/>
              </a:spcBef>
            </a:pPr>
            <a:r>
              <a:rPr lang="en-US" dirty="0" smtClean="0"/>
              <a:t>Fully coupled sensitivities</a:t>
            </a:r>
          </a:p>
          <a:p>
            <a:pPr marL="1054100" lvl="2" indent="-346075">
              <a:lnSpc>
                <a:spcPct val="95000"/>
              </a:lnSpc>
              <a:spcBef>
                <a:spcPts val="0"/>
              </a:spcBef>
            </a:pPr>
            <a:r>
              <a:rPr lang="en-US" dirty="0" smtClean="0"/>
              <a:t>Frameworks/standards</a:t>
            </a:r>
          </a:p>
          <a:p>
            <a:pPr marL="1146175" lvl="2" indent="-341313">
              <a:lnSpc>
                <a:spcPct val="95000"/>
              </a:lnSpc>
              <a:spcBef>
                <a:spcPts val="0"/>
              </a:spcBef>
            </a:pPr>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38</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r>
              <a:rPr lang="en-US" dirty="0" smtClean="0"/>
              <a:t>Answers to the Key NASA Questions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138430"/>
            <a:ext cx="8381792" cy="5770811"/>
          </a:xfrm>
        </p:spPr>
        <p:txBody>
          <a:bodyPr/>
          <a:lstStyle/>
          <a:p>
            <a:pPr marL="457200" indent="-457200">
              <a:buFont typeface="+mj-lt"/>
              <a:buAutoNum type="arabicPeriod" startAt="5"/>
            </a:pPr>
            <a:r>
              <a:rPr lang="en-US" sz="2000" dirty="0" smtClean="0"/>
              <a:t>What </a:t>
            </a:r>
            <a:r>
              <a:rPr lang="en-US" sz="2000" dirty="0" smtClean="0">
                <a:solidFill>
                  <a:srgbClr val="9E1B32"/>
                </a:solidFill>
              </a:rPr>
              <a:t>high-risk/high-yield obstacles </a:t>
            </a:r>
            <a:r>
              <a:rPr lang="en-US" sz="2000" dirty="0" smtClean="0"/>
              <a:t>remain as </a:t>
            </a:r>
            <a:r>
              <a:rPr lang="en-US" sz="2000" dirty="0" smtClean="0">
                <a:solidFill>
                  <a:srgbClr val="9E1B32"/>
                </a:solidFill>
              </a:rPr>
              <a:t>enduring and daunting challenges</a:t>
            </a:r>
            <a:r>
              <a:rPr lang="en-US" sz="2000" dirty="0" smtClean="0"/>
              <a:t> that should be the focus of long-range efforts by NASA?</a:t>
            </a:r>
          </a:p>
          <a:p>
            <a:pPr marL="803275" lvl="1" indent="-346075">
              <a:spcBef>
                <a:spcPts val="600"/>
              </a:spcBef>
            </a:pPr>
            <a:r>
              <a:rPr lang="en-US" dirty="0" smtClean="0"/>
              <a:t>Daunting challenge:	</a:t>
            </a:r>
          </a:p>
          <a:p>
            <a:pPr marL="1143000" lvl="2" indent="-228600">
              <a:spcBef>
                <a:spcPts val="0"/>
              </a:spcBef>
              <a:buFont typeface="Arial" pitchFamily="34" charset="0"/>
              <a:buChar char="̶"/>
            </a:pPr>
            <a:r>
              <a:rPr lang="en-US" dirty="0" smtClean="0"/>
              <a:t>Develop reliable physics-based high-fidelity MDAO tools for aerospace vehicle analysis, design, and reduce risk through quantifiable uncertainties</a:t>
            </a:r>
          </a:p>
          <a:p>
            <a:pPr marL="1371600" lvl="3" indent="-228600">
              <a:spcBef>
                <a:spcPts val="0"/>
              </a:spcBef>
              <a:buFont typeface="Courier New" pitchFamily="49" charset="0"/>
              <a:buChar char="o"/>
            </a:pPr>
            <a:r>
              <a:rPr lang="en-US" dirty="0" smtClean="0"/>
              <a:t>For aeronautics and space vehicles</a:t>
            </a:r>
          </a:p>
          <a:p>
            <a:pPr marL="803275" lvl="1" indent="-346075">
              <a:spcBef>
                <a:spcPts val="1200"/>
              </a:spcBef>
            </a:pPr>
            <a:r>
              <a:rPr lang="en-US" dirty="0" smtClean="0"/>
              <a:t>High-Risk/High-Yield:</a:t>
            </a:r>
          </a:p>
          <a:p>
            <a:pPr marL="1143000" lvl="2" indent="-228600">
              <a:spcBef>
                <a:spcPts val="300"/>
              </a:spcBef>
              <a:buFont typeface="Arial" pitchFamily="34" charset="0"/>
              <a:buChar char="̶"/>
            </a:pPr>
            <a:r>
              <a:rPr lang="en-US" dirty="0" smtClean="0"/>
              <a:t>Our listed obstacles show that this will not be achieved by investment in one or two specific technologies (e.g. current LES approaches remain out of reach due to cost considerations)</a:t>
            </a:r>
          </a:p>
          <a:p>
            <a:pPr marL="1143000" lvl="2" indent="-228600">
              <a:spcBef>
                <a:spcPts val="300"/>
              </a:spcBef>
              <a:buFont typeface="Arial" pitchFamily="34" charset="0"/>
              <a:buChar char="̶"/>
            </a:pPr>
            <a:r>
              <a:rPr lang="en-US" dirty="0" smtClean="0"/>
              <a:t>Requires investment in broad range of synergistic technologies to bring step changes in simulation capability to fruition</a:t>
            </a:r>
          </a:p>
          <a:p>
            <a:pPr marL="1371600" lvl="3" indent="-228600">
              <a:spcBef>
                <a:spcPts val="0"/>
              </a:spcBef>
              <a:buFont typeface="Courier New" pitchFamily="49" charset="0"/>
              <a:buChar char="o"/>
            </a:pPr>
            <a:r>
              <a:rPr lang="en-US" dirty="0" smtClean="0"/>
              <a:t>Foundational (applied math, computer science, physical modeling)</a:t>
            </a:r>
          </a:p>
          <a:p>
            <a:pPr marL="1371600" lvl="3" indent="-228600">
              <a:spcBef>
                <a:spcPts val="0"/>
              </a:spcBef>
              <a:buFont typeface="Courier New" pitchFamily="49" charset="0"/>
              <a:buChar char="o"/>
            </a:pPr>
            <a:r>
              <a:rPr lang="en-US" dirty="0" smtClean="0"/>
              <a:t>Combine algorithmic advances with HPC advances</a:t>
            </a:r>
          </a:p>
          <a:p>
            <a:pPr marL="803275" lvl="1" indent="-346075">
              <a:spcBef>
                <a:spcPts val="1200"/>
              </a:spcBef>
            </a:pPr>
            <a:r>
              <a:rPr lang="en-US" dirty="0" smtClean="0"/>
              <a:t>Organizational, cultural, and collaborative challenges are just as important as technical challenges and must be addressed </a:t>
            </a:r>
          </a:p>
          <a:p>
            <a:pPr marL="549275" lvl="1" indent="-342900" eaLnBrk="1" hangingPunct="1"/>
            <a:endParaRPr lang="en-US" sz="1800" dirty="0" smtClean="0"/>
          </a:p>
          <a:p>
            <a:pPr marL="549275" lvl="1" indent="-342900" eaLnBrk="1" hangingPunct="1"/>
            <a:endParaRPr lang="en-US" sz="1600"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348965"/>
            <a:ext cx="8301037" cy="443198"/>
          </a:xfrm>
        </p:spPr>
        <p:txBody>
          <a:bodyPr/>
          <a:lstStyle/>
          <a:p>
            <a:r>
              <a:rPr lang="en-US" dirty="0" smtClean="0"/>
              <a:t>Backup</a:t>
            </a:r>
            <a:endParaRPr lang="en-US" dirty="0"/>
          </a:p>
        </p:txBody>
      </p:sp>
      <p:sp>
        <p:nvSpPr>
          <p:cNvPr id="2" name="Slide Number Placeholder 1"/>
          <p:cNvSpPr>
            <a:spLocks noGrp="1"/>
          </p:cNvSpPr>
          <p:nvPr>
            <p:ph type="sldNum" sz="quarter" idx="10"/>
          </p:nvPr>
        </p:nvSpPr>
        <p:spPr/>
        <p:txBody>
          <a:bodyPr/>
          <a:lstStyle/>
          <a:p>
            <a:pPr>
              <a:defRPr/>
            </a:pPr>
            <a:fld id="{1AC1BB9A-1067-47F5-A3CB-B74337BB0834}" type="slidenum">
              <a:rPr lang="en-US" smtClean="0"/>
              <a:pPr>
                <a:defRPr/>
              </a:pPr>
              <a:t>39</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6945313" y="6532563"/>
            <a:ext cx="1782762" cy="246062"/>
          </a:xfrm>
          <a:prstGeom prst="rect">
            <a:avLst/>
          </a:prstGeom>
          <a:noFill/>
          <a:ln w="9525">
            <a:noFill/>
            <a:miter lim="800000"/>
            <a:headEnd/>
            <a:tailEnd/>
          </a:ln>
        </p:spPr>
        <p:txBody>
          <a:bodyPr lIns="9144" tIns="9144" rIns="9144" bIns="9144" anchor="b"/>
          <a:lstStyle/>
          <a:p>
            <a:pPr algn="r" eaLnBrk="0" hangingPunct="0"/>
            <a:fld id="{6E7AC1AD-E6A6-451F-8D6B-9C414C0ACFC8}" type="slidenum">
              <a:rPr lang="en-US" sz="1400" b="1"/>
              <a:pPr algn="r" eaLnBrk="0" hangingPunct="0"/>
              <a:t>4</a:t>
            </a:fld>
            <a:endParaRPr lang="en-US" sz="1400" b="1"/>
          </a:p>
        </p:txBody>
      </p:sp>
      <p:sp>
        <p:nvSpPr>
          <p:cNvPr id="13314" name="Title 7"/>
          <p:cNvSpPr>
            <a:spLocks noGrp="1"/>
          </p:cNvSpPr>
          <p:nvPr>
            <p:ph type="title" idx="4294967295"/>
          </p:nvPr>
        </p:nvSpPr>
        <p:spPr>
          <a:xfrm>
            <a:off x="414338" y="1340495"/>
            <a:ext cx="8301037" cy="443198"/>
          </a:xfrm>
        </p:spPr>
        <p:txBody>
          <a:bodyPr/>
          <a:lstStyle/>
          <a:p>
            <a:pPr eaLnBrk="1" hangingPunct="1"/>
            <a:r>
              <a:rPr lang="en-US" dirty="0" smtClean="0"/>
              <a:t>Introductions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4338" y="348965"/>
            <a:ext cx="8301037" cy="443198"/>
          </a:xfrm>
        </p:spPr>
        <p:txBody>
          <a:bodyPr/>
          <a:lstStyle/>
          <a:p>
            <a:pPr eaLnBrk="1" hangingPunct="1">
              <a:defRPr/>
            </a:pPr>
            <a:r>
              <a:rPr lang="en-US" b="1" dirty="0" smtClean="0"/>
              <a:t>Thoughts on Revolutionary Approaches</a:t>
            </a:r>
          </a:p>
        </p:txBody>
      </p:sp>
      <p:sp>
        <p:nvSpPr>
          <p:cNvPr id="9219" name="Rectangle 3"/>
          <p:cNvSpPr>
            <a:spLocks noGrp="1" noChangeArrowheads="1"/>
          </p:cNvSpPr>
          <p:nvPr>
            <p:ph type="body" idx="1"/>
          </p:nvPr>
        </p:nvSpPr>
        <p:spPr>
          <a:xfrm>
            <a:off x="167825" y="1221838"/>
            <a:ext cx="8229600" cy="3687762"/>
          </a:xfrm>
        </p:spPr>
        <p:txBody>
          <a:bodyPr/>
          <a:lstStyle/>
          <a:p>
            <a:pPr marL="344488" indent="-344488">
              <a:lnSpc>
                <a:spcPct val="95000"/>
              </a:lnSpc>
            </a:pPr>
            <a:r>
              <a:rPr lang="en-US" sz="1800" dirty="0" smtClean="0"/>
              <a:t>Advances in CFD between now and 2030 will likely include both </a:t>
            </a:r>
            <a:r>
              <a:rPr lang="en-US" sz="1800" i="1" dirty="0" smtClean="0"/>
              <a:t>evolutionary</a:t>
            </a:r>
            <a:r>
              <a:rPr lang="en-US" sz="1800" dirty="0" smtClean="0"/>
              <a:t> improvements to current tools, methods, and processes, and </a:t>
            </a:r>
            <a:r>
              <a:rPr lang="en-US" sz="1800" i="1" dirty="0" smtClean="0"/>
              <a:t>revolutionary</a:t>
            </a:r>
            <a:r>
              <a:rPr lang="en-US" sz="1800" dirty="0" smtClean="0"/>
              <a:t>, “paradigm-shifting” advances in technology. </a:t>
            </a:r>
          </a:p>
          <a:p>
            <a:pPr marL="344488" indent="-344488">
              <a:lnSpc>
                <a:spcPct val="95000"/>
              </a:lnSpc>
              <a:spcBef>
                <a:spcPts val="1200"/>
              </a:spcBef>
            </a:pPr>
            <a:r>
              <a:rPr lang="en-US" sz="1800" dirty="0" smtClean="0"/>
              <a:t>Although revolutionary breakthroughs cannot be predicted, emerging technologies that promise significant advances in capability, such as </a:t>
            </a:r>
            <a:r>
              <a:rPr lang="en-US" sz="1800" b="1" dirty="0" smtClean="0">
                <a:solidFill>
                  <a:srgbClr val="C00000"/>
                </a:solidFill>
              </a:rPr>
              <a:t>quantum</a:t>
            </a:r>
            <a:r>
              <a:rPr lang="en-US" sz="1800" dirty="0" smtClean="0"/>
              <a:t> or </a:t>
            </a:r>
            <a:r>
              <a:rPr lang="en-US" sz="1800" b="1" dirty="0" smtClean="0">
                <a:solidFill>
                  <a:srgbClr val="C00000"/>
                </a:solidFill>
              </a:rPr>
              <a:t>bio-computing</a:t>
            </a:r>
            <a:r>
              <a:rPr lang="en-US" sz="1800" dirty="0" smtClean="0"/>
              <a:t>, must be properly followed and nurtured. </a:t>
            </a:r>
          </a:p>
          <a:p>
            <a:pPr marL="344488" indent="-344488">
              <a:lnSpc>
                <a:spcPct val="95000"/>
              </a:lnSpc>
              <a:spcBef>
                <a:spcPts val="1200"/>
              </a:spcBef>
            </a:pPr>
            <a:r>
              <a:rPr lang="en-US" sz="1800" b="1" dirty="0" smtClean="0">
                <a:solidFill>
                  <a:srgbClr val="C00000"/>
                </a:solidFill>
              </a:rPr>
              <a:t>Evolutionary improvements in CFD technology </a:t>
            </a:r>
            <a:r>
              <a:rPr lang="en-US" sz="1800" dirty="0" smtClean="0"/>
              <a:t>(e.g., upwind shock capturing algorithms) do lead to </a:t>
            </a:r>
            <a:r>
              <a:rPr lang="en-US" sz="1800" b="1" dirty="0" smtClean="0">
                <a:solidFill>
                  <a:srgbClr val="C00000"/>
                </a:solidFill>
              </a:rPr>
              <a:t>revolutionary advances in simulation capability</a:t>
            </a:r>
            <a:r>
              <a:rPr lang="en-US" sz="1800" dirty="0" smtClean="0"/>
              <a:t> (e.g., routine prediction of cruise drag).</a:t>
            </a:r>
          </a:p>
        </p:txBody>
      </p:sp>
      <p:sp>
        <p:nvSpPr>
          <p:cNvPr id="11268" name="Slide Number Placeholder 3"/>
          <p:cNvSpPr>
            <a:spLocks noGrp="1"/>
          </p:cNvSpPr>
          <p:nvPr>
            <p:ph type="sldNum" sz="quarter" idx="4294967295"/>
          </p:nvPr>
        </p:nvSpPr>
        <p:spPr>
          <a:xfrm>
            <a:off x="6553200" y="6245225"/>
            <a:ext cx="2133600" cy="476250"/>
          </a:xfrm>
          <a:prstGeom prst="rect">
            <a:avLst/>
          </a:prstGeom>
          <a:noFill/>
        </p:spPr>
        <p:txBody>
          <a:bodyPr/>
          <a:lstStyle/>
          <a:p>
            <a:fld id="{34096AA1-21F1-4521-A4EA-8C0D5CA9F64C}" type="slidenum">
              <a:rPr lang="en-US" smtClean="0"/>
              <a:pPr/>
              <a:t>40</a:t>
            </a:fld>
            <a:endParaRPr lang="en-US" smtClean="0"/>
          </a:p>
        </p:txBody>
      </p:sp>
      <p:sp>
        <p:nvSpPr>
          <p:cNvPr id="6" name="Rectangle 3"/>
          <p:cNvSpPr txBox="1">
            <a:spLocks noChangeArrowheads="1"/>
          </p:cNvSpPr>
          <p:nvPr/>
        </p:nvSpPr>
        <p:spPr bwMode="auto">
          <a:xfrm>
            <a:off x="152400" y="4191000"/>
            <a:ext cx="4953000" cy="2133600"/>
          </a:xfrm>
          <a:prstGeom prst="rect">
            <a:avLst/>
          </a:prstGeom>
          <a:solidFill>
            <a:srgbClr val="FFFF99"/>
          </a:solidFill>
          <a:ln w="9525">
            <a:noFill/>
            <a:miter lim="800000"/>
            <a:headEnd/>
            <a:tailEnd/>
          </a:ln>
        </p:spPr>
        <p:txBody>
          <a:bodyPr/>
          <a:lstStyle/>
          <a:p>
            <a:pPr>
              <a:lnSpc>
                <a:spcPct val="90000"/>
              </a:lnSpc>
              <a:spcBef>
                <a:spcPct val="20000"/>
              </a:spcBef>
              <a:defRPr/>
            </a:pPr>
            <a:r>
              <a:rPr lang="en-US" sz="1400" b="1" u="sng" kern="0" dirty="0">
                <a:latin typeface="+mn-lt"/>
              </a:rPr>
              <a:t>Unstructured mesh technology development:</a:t>
            </a:r>
          </a:p>
          <a:p>
            <a:pPr marL="115888" indent="-115888">
              <a:lnSpc>
                <a:spcPct val="90000"/>
              </a:lnSpc>
              <a:spcBef>
                <a:spcPts val="600"/>
              </a:spcBef>
              <a:buFontTx/>
              <a:buChar char="•"/>
              <a:defRPr/>
            </a:pPr>
            <a:r>
              <a:rPr lang="en-US" sz="1400" kern="0" dirty="0">
                <a:latin typeface="+mn-lt"/>
              </a:rPr>
              <a:t>First demonstration of full aircraft CFD using unstructured mesh (full potential) : </a:t>
            </a:r>
            <a:r>
              <a:rPr lang="en-US" sz="1400" kern="0" dirty="0" err="1">
                <a:latin typeface="+mn-lt"/>
              </a:rPr>
              <a:t>Dassault</a:t>
            </a:r>
            <a:r>
              <a:rPr lang="en-US" sz="1400" kern="0" dirty="0">
                <a:latin typeface="+mn-lt"/>
              </a:rPr>
              <a:t> Aviation </a:t>
            </a:r>
            <a:r>
              <a:rPr lang="en-US" sz="1400" b="1" kern="0" dirty="0">
                <a:latin typeface="+mn-lt"/>
              </a:rPr>
              <a:t>1982</a:t>
            </a:r>
          </a:p>
          <a:p>
            <a:pPr marL="115888" indent="-115888">
              <a:lnSpc>
                <a:spcPct val="90000"/>
              </a:lnSpc>
              <a:spcBef>
                <a:spcPts val="600"/>
              </a:spcBef>
              <a:buFontTx/>
              <a:buChar char="•"/>
              <a:defRPr/>
            </a:pPr>
            <a:r>
              <a:rPr lang="en-US" sz="1400" kern="0" dirty="0">
                <a:latin typeface="+mn-lt"/>
              </a:rPr>
              <a:t>First demonstration of full aircraft CFD using unstructured mesh (Euler equations): Jameson </a:t>
            </a:r>
            <a:r>
              <a:rPr lang="en-US" sz="1400" b="1" kern="0" dirty="0">
                <a:latin typeface="+mn-lt"/>
              </a:rPr>
              <a:t>1985</a:t>
            </a:r>
          </a:p>
          <a:p>
            <a:pPr marL="115888" indent="-115888">
              <a:lnSpc>
                <a:spcPct val="90000"/>
              </a:lnSpc>
              <a:spcBef>
                <a:spcPts val="600"/>
              </a:spcBef>
              <a:buFontTx/>
              <a:buChar char="•"/>
              <a:defRPr/>
            </a:pPr>
            <a:r>
              <a:rPr lang="en-US" sz="1400" kern="0" dirty="0">
                <a:latin typeface="+mn-lt"/>
              </a:rPr>
              <a:t>NASA unstructured mesh development: initiated in </a:t>
            </a:r>
            <a:r>
              <a:rPr lang="en-US" sz="1400" b="1" kern="0" dirty="0">
                <a:latin typeface="+mn-lt"/>
              </a:rPr>
              <a:t>1990's</a:t>
            </a:r>
            <a:r>
              <a:rPr lang="en-US" sz="1400" kern="0" dirty="0">
                <a:latin typeface="+mn-lt"/>
              </a:rPr>
              <a:t> (FUN3D) </a:t>
            </a:r>
          </a:p>
          <a:p>
            <a:pPr marL="115888" indent="-115888">
              <a:lnSpc>
                <a:spcPct val="90000"/>
              </a:lnSpc>
              <a:spcBef>
                <a:spcPts val="600"/>
              </a:spcBef>
              <a:buFontTx/>
              <a:buChar char="•"/>
              <a:defRPr/>
            </a:pPr>
            <a:r>
              <a:rPr lang="en-US" sz="1400" kern="0" dirty="0">
                <a:latin typeface="+mn-lt"/>
              </a:rPr>
              <a:t>Unstructured mesh RANS solvers dominant approach (e.g. DPW series by late </a:t>
            </a:r>
            <a:r>
              <a:rPr lang="en-US" sz="1400" b="1" kern="0" dirty="0">
                <a:latin typeface="+mn-lt"/>
              </a:rPr>
              <a:t>2000s</a:t>
            </a:r>
            <a:r>
              <a:rPr lang="en-US" sz="1400" kern="0" dirty="0">
                <a:latin typeface="+mn-lt"/>
              </a:rPr>
              <a:t>)</a:t>
            </a:r>
          </a:p>
          <a:p>
            <a:pPr marL="344488" indent="-344488">
              <a:lnSpc>
                <a:spcPct val="90000"/>
              </a:lnSpc>
              <a:spcBef>
                <a:spcPct val="20000"/>
              </a:spcBef>
              <a:buFontTx/>
              <a:buChar char="•"/>
              <a:defRPr/>
            </a:pPr>
            <a:endParaRPr lang="en-US" sz="1100" kern="0" dirty="0">
              <a:latin typeface="+mn-lt"/>
            </a:endParaRPr>
          </a:p>
        </p:txBody>
      </p:sp>
      <p:pic>
        <p:nvPicPr>
          <p:cNvPr id="9222" name="Picture 7" descr="d_wave_one_system.jpg"/>
          <p:cNvPicPr>
            <a:picLocks noChangeAspect="1"/>
          </p:cNvPicPr>
          <p:nvPr/>
        </p:nvPicPr>
        <p:blipFill>
          <a:blip r:embed="rId2" cstate="print"/>
          <a:srcRect/>
          <a:stretch>
            <a:fillRect/>
          </a:stretch>
        </p:blipFill>
        <p:spPr bwMode="auto">
          <a:xfrm>
            <a:off x="8242300" y="2696901"/>
            <a:ext cx="901700" cy="990600"/>
          </a:xfrm>
          <a:prstGeom prst="rect">
            <a:avLst/>
          </a:prstGeom>
          <a:noFill/>
          <a:ln w="9525">
            <a:noFill/>
            <a:miter lim="800000"/>
            <a:headEnd/>
            <a:tailEnd/>
          </a:ln>
        </p:spPr>
      </p:pic>
      <p:pic>
        <p:nvPicPr>
          <p:cNvPr id="9223" name="Picture 8" descr="dwaveqc2013.png"/>
          <p:cNvPicPr>
            <a:picLocks noChangeAspect="1"/>
          </p:cNvPicPr>
          <p:nvPr/>
        </p:nvPicPr>
        <p:blipFill>
          <a:blip r:embed="rId3" cstate="print"/>
          <a:srcRect/>
          <a:stretch>
            <a:fillRect/>
          </a:stretch>
        </p:blipFill>
        <p:spPr bwMode="auto">
          <a:xfrm>
            <a:off x="5235575" y="3894138"/>
            <a:ext cx="3527425" cy="27352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par>
                                <p:cTn id="11" presetID="10" presetClass="entr" presetSubtype="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500"/>
                                        <p:tgtEl>
                                          <p:spTgt spid="92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fade">
                                      <p:cBhvr>
                                        <p:cTn id="18" dur="500"/>
                                        <p:tgtEl>
                                          <p:spTgt spid="921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189038"/>
            <a:ext cx="8229600" cy="4525962"/>
          </a:xfrm>
        </p:spPr>
        <p:txBody>
          <a:bodyPr/>
          <a:lstStyle/>
          <a:p>
            <a:pPr>
              <a:defRPr/>
            </a:pPr>
            <a:r>
              <a:rPr lang="en-US" b="1" dirty="0" smtClean="0">
                <a:solidFill>
                  <a:srgbClr val="C00000"/>
                </a:solidFill>
              </a:rPr>
              <a:t>Objectives</a:t>
            </a:r>
          </a:p>
          <a:p>
            <a:pPr lvl="1">
              <a:lnSpc>
                <a:spcPct val="90000"/>
              </a:lnSpc>
              <a:defRPr/>
            </a:pPr>
            <a:r>
              <a:rPr lang="en-US" sz="2400" dirty="0" smtClean="0">
                <a:ea typeface="+mn-ea"/>
                <a:cs typeface="+mn-cs"/>
              </a:rPr>
              <a:t>Collect critical feedback from the engineering and scientific communities on key topics related to CFD</a:t>
            </a:r>
          </a:p>
          <a:p>
            <a:pPr lvl="1">
              <a:lnSpc>
                <a:spcPct val="90000"/>
              </a:lnSpc>
              <a:defRPr/>
            </a:pPr>
            <a:r>
              <a:rPr lang="en-US" sz="2400" dirty="0" smtClean="0">
                <a:ea typeface="+mn-ea"/>
                <a:cs typeface="+mn-cs"/>
              </a:rPr>
              <a:t>Develop definitive views on CFD requirements, shortcomings, and impediments</a:t>
            </a:r>
          </a:p>
          <a:p>
            <a:pPr lvl="1">
              <a:lnSpc>
                <a:spcPct val="90000"/>
              </a:lnSpc>
              <a:defRPr/>
            </a:pPr>
            <a:r>
              <a:rPr lang="en-US" sz="2400" dirty="0" smtClean="0">
                <a:ea typeface="+mn-ea"/>
                <a:cs typeface="+mn-cs"/>
              </a:rPr>
              <a:t>Identify key discussion topics for CFD workshop</a:t>
            </a:r>
          </a:p>
          <a:p>
            <a:pPr>
              <a:spcBef>
                <a:spcPts val="1800"/>
              </a:spcBef>
              <a:defRPr/>
            </a:pPr>
            <a:r>
              <a:rPr lang="en-US" b="1" dirty="0" smtClean="0">
                <a:solidFill>
                  <a:srgbClr val="C00000"/>
                </a:solidFill>
              </a:rPr>
              <a:t>Conducted during February 2013</a:t>
            </a:r>
          </a:p>
          <a:p>
            <a:pPr lvl="1">
              <a:defRPr/>
            </a:pPr>
            <a:r>
              <a:rPr lang="en-US" sz="2400" dirty="0" smtClean="0">
                <a:ea typeface="+mn-ea"/>
                <a:cs typeface="+mn-cs"/>
              </a:rPr>
              <a:t>Hosted by </a:t>
            </a:r>
            <a:r>
              <a:rPr lang="en-US" sz="2400" dirty="0" err="1" smtClean="0">
                <a:ea typeface="+mn-ea"/>
                <a:cs typeface="+mn-cs"/>
              </a:rPr>
              <a:t>SurveyMonkey</a:t>
            </a:r>
            <a:endParaRPr lang="en-US" sz="2400" dirty="0" smtClean="0">
              <a:ea typeface="+mn-ea"/>
              <a:cs typeface="+mn-cs"/>
            </a:endParaRPr>
          </a:p>
          <a:p>
            <a:pPr lvl="1">
              <a:defRPr/>
            </a:pPr>
            <a:r>
              <a:rPr lang="en-US" sz="2400" dirty="0" smtClean="0">
                <a:ea typeface="+mn-ea"/>
                <a:cs typeface="+mn-cs"/>
              </a:rPr>
              <a:t>175 total participants</a:t>
            </a:r>
          </a:p>
          <a:p>
            <a:pPr lvl="1">
              <a:defRPr/>
            </a:pPr>
            <a:r>
              <a:rPr lang="fr-FR" sz="2400" dirty="0" smtClean="0">
                <a:ea typeface="+mn-ea"/>
                <a:cs typeface="+mn-cs"/>
              </a:rPr>
              <a:t>22 total questions (14 </a:t>
            </a:r>
            <a:r>
              <a:rPr lang="fr-FR" sz="2400" dirty="0" err="1" smtClean="0">
                <a:ea typeface="+mn-ea"/>
                <a:cs typeface="+mn-cs"/>
              </a:rPr>
              <a:t>technical</a:t>
            </a:r>
            <a:r>
              <a:rPr lang="fr-FR" sz="2400" dirty="0" smtClean="0">
                <a:ea typeface="+mn-ea"/>
                <a:cs typeface="+mn-cs"/>
              </a:rPr>
              <a:t>)</a:t>
            </a:r>
          </a:p>
          <a:p>
            <a:pPr lvl="1">
              <a:defRPr/>
            </a:pPr>
            <a:r>
              <a:rPr lang="en-US" sz="2400" dirty="0" smtClean="0">
                <a:ea typeface="+mn-ea"/>
                <a:cs typeface="+mn-cs"/>
              </a:rPr>
              <a:t>Excellent  feedback (especially the written responses)</a:t>
            </a:r>
          </a:p>
          <a:p>
            <a:pPr marL="227013" indent="-227013">
              <a:lnSpc>
                <a:spcPct val="90000"/>
              </a:lnSpc>
              <a:defRPr/>
            </a:pPr>
            <a:endParaRPr lang="en-US" sz="2000" b="1" dirty="0" smtClean="0">
              <a:solidFill>
                <a:srgbClr val="C00000"/>
              </a:solidFill>
            </a:endParaRPr>
          </a:p>
        </p:txBody>
      </p:sp>
      <p:sp>
        <p:nvSpPr>
          <p:cNvPr id="19460" name="Slide Number Placeholder 3"/>
          <p:cNvSpPr>
            <a:spLocks noGrp="1"/>
          </p:cNvSpPr>
          <p:nvPr>
            <p:ph type="sldNum" sz="quarter" idx="4294967295"/>
          </p:nvPr>
        </p:nvSpPr>
        <p:spPr>
          <a:xfrm>
            <a:off x="6553200" y="6245225"/>
            <a:ext cx="2133600" cy="476250"/>
          </a:xfrm>
          <a:prstGeom prst="rect">
            <a:avLst/>
          </a:prstGeom>
          <a:noFill/>
        </p:spPr>
        <p:txBody>
          <a:bodyPr/>
          <a:lstStyle/>
          <a:p>
            <a:fld id="{0B48A518-2DE3-411F-B493-3B4F89024350}" type="slidenum">
              <a:rPr lang="en-US" smtClean="0"/>
              <a:pPr/>
              <a:t>41</a:t>
            </a:fld>
            <a:endParaRPr lang="en-US" smtClean="0"/>
          </a:p>
        </p:txBody>
      </p:sp>
      <p:sp>
        <p:nvSpPr>
          <p:cNvPr id="6" name="Rectangle 2"/>
          <p:cNvSpPr>
            <a:spLocks noGrp="1" noChangeArrowheads="1"/>
          </p:cNvSpPr>
          <p:nvPr>
            <p:ph type="title"/>
          </p:nvPr>
        </p:nvSpPr>
        <p:spPr>
          <a:xfrm>
            <a:off x="411480" y="347472"/>
            <a:ext cx="8458200" cy="443198"/>
          </a:xfrm>
        </p:spPr>
        <p:txBody>
          <a:bodyPr/>
          <a:lstStyle/>
          <a:p>
            <a:pPr eaLnBrk="1" hangingPunct="1">
              <a:defRPr/>
            </a:pPr>
            <a:r>
              <a:rPr lang="en-US" b="1" dirty="0" smtClean="0"/>
              <a:t>CFD Survey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animEffect transition="in" filter="fade">
                                      <p:cBhvr>
                                        <p:cTn id="7" dur="500"/>
                                        <p:tgtEl>
                                          <p:spTgt spid="1638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5" end="5"/>
                                            </p:txEl>
                                          </p:spTgt>
                                        </p:tgtEl>
                                        <p:attrNameLst>
                                          <p:attrName>style.visibility</p:attrName>
                                        </p:attrNameLst>
                                      </p:cBhvr>
                                      <p:to>
                                        <p:strVal val="visible"/>
                                      </p:to>
                                    </p:set>
                                    <p:animEffect transition="in" filter="fade">
                                      <p:cBhvr>
                                        <p:cTn id="10" dur="500"/>
                                        <p:tgtEl>
                                          <p:spTgt spid="1638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6" end="6"/>
                                            </p:txEl>
                                          </p:spTgt>
                                        </p:tgtEl>
                                        <p:attrNameLst>
                                          <p:attrName>style.visibility</p:attrName>
                                        </p:attrNameLst>
                                      </p:cBhvr>
                                      <p:to>
                                        <p:strVal val="visible"/>
                                      </p:to>
                                    </p:set>
                                    <p:animEffect transition="in" filter="fade">
                                      <p:cBhvr>
                                        <p:cTn id="13" dur="500"/>
                                        <p:tgtEl>
                                          <p:spTgt spid="1638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87">
                                            <p:txEl>
                                              <p:pRg st="7" end="7"/>
                                            </p:txEl>
                                          </p:spTgt>
                                        </p:tgtEl>
                                        <p:attrNameLst>
                                          <p:attrName>style.visibility</p:attrName>
                                        </p:attrNameLst>
                                      </p:cBhvr>
                                      <p:to>
                                        <p:strVal val="visible"/>
                                      </p:to>
                                    </p:set>
                                    <p:animEffect transition="in" filter="fade">
                                      <p:cBhvr>
                                        <p:cTn id="16" dur="500"/>
                                        <p:tgtEl>
                                          <p:spTgt spid="16387">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87">
                                            <p:txEl>
                                              <p:pRg st="8" end="8"/>
                                            </p:txEl>
                                          </p:spTgt>
                                        </p:tgtEl>
                                        <p:attrNameLst>
                                          <p:attrName>style.visibility</p:attrName>
                                        </p:attrNameLst>
                                      </p:cBhvr>
                                      <p:to>
                                        <p:strVal val="visible"/>
                                      </p:to>
                                    </p:set>
                                    <p:animEffect transition="in" filter="fade">
                                      <p:cBhvr>
                                        <p:cTn id="19"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203513"/>
            <a:ext cx="8229600" cy="5041380"/>
          </a:xfrm>
        </p:spPr>
        <p:txBody>
          <a:bodyPr/>
          <a:lstStyle/>
          <a:p>
            <a:pPr marL="457200" indent="-457200">
              <a:lnSpc>
                <a:spcPct val="95000"/>
              </a:lnSpc>
              <a:spcBef>
                <a:spcPts val="600"/>
              </a:spcBef>
              <a:buFontTx/>
              <a:buAutoNum type="arabicPeriod"/>
            </a:pPr>
            <a:r>
              <a:rPr lang="en-US" sz="2200" dirty="0" smtClean="0"/>
              <a:t>CFD requirements captured well by Vision 2030 CFD team</a:t>
            </a:r>
          </a:p>
          <a:p>
            <a:pPr marL="457200" indent="-457200">
              <a:lnSpc>
                <a:spcPct val="95000"/>
              </a:lnSpc>
              <a:spcBef>
                <a:spcPts val="600"/>
              </a:spcBef>
              <a:buFontTx/>
              <a:buAutoNum type="arabicPeriod"/>
            </a:pPr>
            <a:r>
              <a:rPr lang="en-US" sz="2200" dirty="0" smtClean="0"/>
              <a:t>68% would use increases in HPC for </a:t>
            </a:r>
            <a:r>
              <a:rPr lang="en-US" sz="2200" b="1" dirty="0" smtClean="0">
                <a:solidFill>
                  <a:srgbClr val="C00000"/>
                </a:solidFill>
              </a:rPr>
              <a:t>MDA/O and multi-physics analysis</a:t>
            </a:r>
          </a:p>
          <a:p>
            <a:pPr marL="457200" indent="-457200">
              <a:lnSpc>
                <a:spcPct val="95000"/>
              </a:lnSpc>
              <a:spcBef>
                <a:spcPts val="600"/>
              </a:spcBef>
              <a:buFontTx/>
              <a:buAutoNum type="arabicPeriod"/>
            </a:pPr>
            <a:r>
              <a:rPr lang="en-US" sz="2200" dirty="0" smtClean="0"/>
              <a:t>Most important enhancement to CFD: Increased accuracy of </a:t>
            </a:r>
            <a:r>
              <a:rPr lang="en-US" sz="2200" b="1" dirty="0" smtClean="0">
                <a:solidFill>
                  <a:srgbClr val="C00000"/>
                </a:solidFill>
              </a:rPr>
              <a:t>flow physics modeling</a:t>
            </a:r>
            <a:endParaRPr lang="en-US" sz="2200" dirty="0" smtClean="0"/>
          </a:p>
          <a:p>
            <a:pPr marL="457200" indent="-457200">
              <a:lnSpc>
                <a:spcPct val="95000"/>
              </a:lnSpc>
              <a:spcBef>
                <a:spcPts val="600"/>
              </a:spcBef>
              <a:buFontTx/>
              <a:buAutoNum type="arabicPeriod"/>
            </a:pPr>
            <a:r>
              <a:rPr lang="en-US" sz="2200" dirty="0" smtClean="0"/>
              <a:t>Critical impediments: Lack of validation datasets, academia/</a:t>
            </a:r>
            <a:r>
              <a:rPr lang="en-US" sz="2200" dirty="0" err="1" smtClean="0"/>
              <a:t>govt</a:t>
            </a:r>
            <a:r>
              <a:rPr lang="en-US" sz="2200" dirty="0" smtClean="0"/>
              <a:t>/industry coordination, CFD best practices</a:t>
            </a:r>
            <a:endParaRPr lang="fr-FR" sz="2200" dirty="0" smtClean="0"/>
          </a:p>
          <a:p>
            <a:pPr marL="457200" indent="-457200">
              <a:lnSpc>
                <a:spcPct val="95000"/>
              </a:lnSpc>
              <a:spcBef>
                <a:spcPts val="600"/>
              </a:spcBef>
              <a:buFontTx/>
              <a:buAutoNum type="arabicPeriod"/>
            </a:pPr>
            <a:r>
              <a:rPr lang="en-US" sz="2200" dirty="0" smtClean="0"/>
              <a:t>Primary focus of turbulence model development: </a:t>
            </a:r>
            <a:r>
              <a:rPr lang="fr-FR" sz="2200" b="1" dirty="0" err="1" smtClean="0">
                <a:solidFill>
                  <a:srgbClr val="C00000"/>
                </a:solidFill>
              </a:rPr>
              <a:t>Enhancement</a:t>
            </a:r>
            <a:r>
              <a:rPr lang="fr-FR" sz="2200" b="1" dirty="0" smtClean="0">
                <a:solidFill>
                  <a:srgbClr val="C00000"/>
                </a:solidFill>
              </a:rPr>
              <a:t> to </a:t>
            </a:r>
            <a:r>
              <a:rPr lang="fr-FR" sz="2200" b="1" dirty="0" err="1" smtClean="0">
                <a:solidFill>
                  <a:srgbClr val="C00000"/>
                </a:solidFill>
              </a:rPr>
              <a:t>hybrid</a:t>
            </a:r>
            <a:r>
              <a:rPr lang="fr-FR" sz="2200" b="1" dirty="0" smtClean="0">
                <a:solidFill>
                  <a:srgbClr val="C00000"/>
                </a:solidFill>
              </a:rPr>
              <a:t> RANS/LES </a:t>
            </a:r>
            <a:r>
              <a:rPr lang="fr-FR" sz="2200" b="1" dirty="0" err="1" smtClean="0">
                <a:solidFill>
                  <a:srgbClr val="C00000"/>
                </a:solidFill>
              </a:rPr>
              <a:t>models</a:t>
            </a:r>
            <a:endParaRPr lang="fr-FR" sz="2200" dirty="0" smtClean="0"/>
          </a:p>
          <a:p>
            <a:pPr marL="457200" indent="-457200">
              <a:lnSpc>
                <a:spcPct val="95000"/>
              </a:lnSpc>
              <a:spcBef>
                <a:spcPts val="600"/>
              </a:spcBef>
              <a:buFontTx/>
              <a:buAutoNum type="arabicPeriod"/>
            </a:pPr>
            <a:r>
              <a:rPr lang="fr-FR" sz="2200" dirty="0" smtClean="0"/>
              <a:t>User aspects: More automation, </a:t>
            </a:r>
            <a:r>
              <a:rPr lang="fr-FR" sz="2200" dirty="0" err="1" smtClean="0"/>
              <a:t>faster</a:t>
            </a:r>
            <a:r>
              <a:rPr lang="fr-FR" sz="2200" dirty="0" smtClean="0"/>
              <a:t> </a:t>
            </a:r>
            <a:r>
              <a:rPr lang="fr-FR" sz="2200" dirty="0" err="1" smtClean="0"/>
              <a:t>visualization</a:t>
            </a:r>
            <a:r>
              <a:rPr lang="fr-FR" sz="2200" dirty="0" smtClean="0"/>
              <a:t>, </a:t>
            </a:r>
            <a:r>
              <a:rPr lang="fr-FR" sz="2200" dirty="0" err="1" smtClean="0"/>
              <a:t>need</a:t>
            </a:r>
            <a:r>
              <a:rPr lang="fr-FR" sz="2200" dirty="0" smtClean="0"/>
              <a:t> for hard </a:t>
            </a:r>
            <a:r>
              <a:rPr lang="fr-FR" sz="2200" dirty="0" err="1" smtClean="0"/>
              <a:t>error</a:t>
            </a:r>
            <a:r>
              <a:rPr lang="fr-FR" sz="2200" dirty="0" smtClean="0"/>
              <a:t> </a:t>
            </a:r>
            <a:r>
              <a:rPr lang="fr-FR" sz="2200" dirty="0" err="1" smtClean="0"/>
              <a:t>estimates</a:t>
            </a:r>
            <a:r>
              <a:rPr lang="fr-FR" sz="2200" dirty="0" smtClean="0"/>
              <a:t>, more feedback (</a:t>
            </a:r>
            <a:r>
              <a:rPr lang="fr-FR" sz="2200" dirty="0" err="1" smtClean="0"/>
              <a:t>solver</a:t>
            </a:r>
            <a:r>
              <a:rPr lang="fr-FR" sz="2200" dirty="0" smtClean="0"/>
              <a:t>, trouble areas)</a:t>
            </a:r>
          </a:p>
          <a:p>
            <a:pPr marL="457200" indent="-457200">
              <a:lnSpc>
                <a:spcPct val="95000"/>
              </a:lnSpc>
              <a:spcBef>
                <a:spcPts val="600"/>
              </a:spcBef>
              <a:buFontTx/>
              <a:buAutoNum type="arabicPeriod"/>
            </a:pPr>
            <a:r>
              <a:rPr lang="fr-FR" sz="2200" dirty="0" smtClean="0"/>
              <a:t>MDA/O: Most </a:t>
            </a:r>
            <a:r>
              <a:rPr lang="fr-FR" sz="2200" dirty="0" err="1" smtClean="0"/>
              <a:t>critical</a:t>
            </a:r>
            <a:r>
              <a:rPr lang="fr-FR" sz="2200" dirty="0" smtClean="0"/>
              <a:t> discipline to couple – </a:t>
            </a:r>
            <a:r>
              <a:rPr lang="fr-FR" sz="2200" b="1" dirty="0" smtClean="0">
                <a:solidFill>
                  <a:srgbClr val="C00000"/>
                </a:solidFill>
              </a:rPr>
              <a:t>Structures</a:t>
            </a:r>
            <a:endParaRPr lang="fr-FR" sz="2200" dirty="0" smtClean="0"/>
          </a:p>
          <a:p>
            <a:pPr marL="457200" indent="-457200">
              <a:lnSpc>
                <a:spcPct val="95000"/>
              </a:lnSpc>
              <a:spcBef>
                <a:spcPts val="600"/>
              </a:spcBef>
              <a:buFontTx/>
              <a:buAutoNum type="arabicPeriod"/>
            </a:pPr>
            <a:r>
              <a:rPr lang="fr-FR" sz="2200" dirty="0" smtClean="0"/>
              <a:t>MDA/O: Key issue – </a:t>
            </a:r>
            <a:r>
              <a:rPr lang="fr-FR" sz="2200" b="1" dirty="0" err="1" smtClean="0">
                <a:solidFill>
                  <a:srgbClr val="C00000"/>
                </a:solidFill>
              </a:rPr>
              <a:t>Integration</a:t>
            </a:r>
            <a:endParaRPr lang="fr-FR" sz="2200" b="1" dirty="0" smtClean="0">
              <a:solidFill>
                <a:srgbClr val="C00000"/>
              </a:solidFill>
            </a:endParaRPr>
          </a:p>
        </p:txBody>
      </p:sp>
      <p:sp>
        <p:nvSpPr>
          <p:cNvPr id="21508" name="Slide Number Placeholder 3"/>
          <p:cNvSpPr>
            <a:spLocks noGrp="1"/>
          </p:cNvSpPr>
          <p:nvPr>
            <p:ph type="sldNum" sz="quarter" idx="4294967295"/>
          </p:nvPr>
        </p:nvSpPr>
        <p:spPr>
          <a:xfrm>
            <a:off x="6553200" y="6245225"/>
            <a:ext cx="2133600" cy="476250"/>
          </a:xfrm>
          <a:prstGeom prst="rect">
            <a:avLst/>
          </a:prstGeom>
          <a:noFill/>
        </p:spPr>
        <p:txBody>
          <a:bodyPr/>
          <a:lstStyle/>
          <a:p>
            <a:fld id="{90455E05-0F89-4D4D-B47F-79AF10D4809E}" type="slidenum">
              <a:rPr lang="en-US" smtClean="0"/>
              <a:pPr/>
              <a:t>42</a:t>
            </a:fld>
            <a:endParaRPr lang="en-US" smtClean="0"/>
          </a:p>
        </p:txBody>
      </p:sp>
      <p:sp>
        <p:nvSpPr>
          <p:cNvPr id="6" name="Rectangle 2"/>
          <p:cNvSpPr>
            <a:spLocks noGrp="1" noChangeArrowheads="1"/>
          </p:cNvSpPr>
          <p:nvPr>
            <p:ph type="title"/>
          </p:nvPr>
        </p:nvSpPr>
        <p:spPr>
          <a:xfrm>
            <a:off x="411480" y="347472"/>
            <a:ext cx="8458200" cy="443198"/>
          </a:xfrm>
        </p:spPr>
        <p:txBody>
          <a:bodyPr/>
          <a:lstStyle/>
          <a:p>
            <a:pPr eaLnBrk="1" hangingPunct="1">
              <a:defRPr/>
            </a:pPr>
            <a:r>
              <a:rPr lang="en-US" b="1" dirty="0" smtClean="0"/>
              <a:t>CFD Survey – What We Learned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5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5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fade">
                                      <p:cBhvr>
                                        <p:cTn id="37"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1480" y="347472"/>
            <a:ext cx="8458200" cy="443198"/>
          </a:xfrm>
        </p:spPr>
        <p:txBody>
          <a:bodyPr/>
          <a:lstStyle/>
          <a:p>
            <a:pPr eaLnBrk="1" hangingPunct="1">
              <a:defRPr/>
            </a:pPr>
            <a:r>
              <a:rPr lang="en-US" b="1" dirty="0" smtClean="0"/>
              <a:t>CFD Survey – What We Learned</a:t>
            </a:r>
          </a:p>
        </p:txBody>
      </p:sp>
      <p:sp>
        <p:nvSpPr>
          <p:cNvPr id="16387" name="Rectangle 3"/>
          <p:cNvSpPr>
            <a:spLocks noGrp="1" noChangeArrowheads="1"/>
          </p:cNvSpPr>
          <p:nvPr>
            <p:ph type="body" idx="1"/>
          </p:nvPr>
        </p:nvSpPr>
        <p:spPr>
          <a:xfrm>
            <a:off x="457200" y="1127575"/>
            <a:ext cx="8229600" cy="5564600"/>
          </a:xfrm>
        </p:spPr>
        <p:txBody>
          <a:bodyPr/>
          <a:lstStyle/>
          <a:p>
            <a:pPr marL="457200" indent="-457200">
              <a:lnSpc>
                <a:spcPct val="90000"/>
              </a:lnSpc>
              <a:spcBef>
                <a:spcPts val="600"/>
              </a:spcBef>
              <a:buFontTx/>
              <a:buAutoNum type="arabicPeriod" startAt="9"/>
            </a:pPr>
            <a:r>
              <a:rPr lang="fr-FR" sz="2200" b="1" dirty="0" err="1" smtClean="0">
                <a:solidFill>
                  <a:srgbClr val="C00000"/>
                </a:solidFill>
              </a:rPr>
              <a:t>Revolutionary</a:t>
            </a:r>
            <a:r>
              <a:rPr lang="fr-FR" sz="2200" b="1" dirty="0" smtClean="0">
                <a:solidFill>
                  <a:srgbClr val="C00000"/>
                </a:solidFill>
              </a:rPr>
              <a:t> </a:t>
            </a:r>
            <a:r>
              <a:rPr lang="fr-FR" sz="2200" b="1" dirty="0" err="1" smtClean="0">
                <a:solidFill>
                  <a:srgbClr val="C00000"/>
                </a:solidFill>
              </a:rPr>
              <a:t>capabilities</a:t>
            </a:r>
            <a:r>
              <a:rPr lang="fr-FR" sz="2200" dirty="0" smtClean="0"/>
              <a:t>: Certification, </a:t>
            </a:r>
            <a:r>
              <a:rPr lang="fr-FR" sz="2200" dirty="0" err="1" smtClean="0"/>
              <a:t>maneuvering</a:t>
            </a:r>
            <a:r>
              <a:rPr lang="fr-FR" sz="2200" dirty="0" smtClean="0"/>
              <a:t> flight, full flight </a:t>
            </a:r>
            <a:r>
              <a:rPr lang="fr-FR" sz="2200" dirty="0" err="1" smtClean="0"/>
              <a:t>envelope</a:t>
            </a:r>
            <a:r>
              <a:rPr lang="fr-FR" sz="2200" dirty="0" smtClean="0"/>
              <a:t> + </a:t>
            </a:r>
            <a:r>
              <a:rPr lang="fr-FR" sz="2200" dirty="0" err="1" smtClean="0"/>
              <a:t>aeroelastics</a:t>
            </a:r>
            <a:r>
              <a:rPr lang="fr-FR" sz="2200" dirty="0" smtClean="0"/>
              <a:t> + </a:t>
            </a:r>
            <a:r>
              <a:rPr lang="fr-FR" sz="2200" dirty="0" err="1" smtClean="0"/>
              <a:t>complete</a:t>
            </a:r>
            <a:r>
              <a:rPr lang="fr-FR" sz="2200" dirty="0" smtClean="0"/>
              <a:t> </a:t>
            </a:r>
            <a:r>
              <a:rPr lang="fr-FR" sz="2200" dirty="0" err="1" smtClean="0"/>
              <a:t>engine</a:t>
            </a:r>
            <a:r>
              <a:rPr lang="fr-FR" sz="2200" dirty="0" smtClean="0"/>
              <a:t> </a:t>
            </a:r>
            <a:r>
              <a:rPr lang="fr-FR" sz="2200" dirty="0" err="1" smtClean="0"/>
              <a:t>effects</a:t>
            </a:r>
            <a:endParaRPr lang="fr-FR" sz="2200" dirty="0" smtClean="0"/>
          </a:p>
          <a:p>
            <a:pPr marL="457200" indent="-457200">
              <a:lnSpc>
                <a:spcPct val="90000"/>
              </a:lnSpc>
              <a:spcBef>
                <a:spcPts val="600"/>
              </a:spcBef>
              <a:buFontTx/>
              <a:buAutoNum type="arabicPeriod" startAt="9"/>
            </a:pPr>
            <a:r>
              <a:rPr lang="fr-FR" sz="2200" dirty="0" smtClean="0"/>
              <a:t>CFD software </a:t>
            </a:r>
            <a:r>
              <a:rPr lang="fr-FR" sz="2200" dirty="0" err="1" smtClean="0"/>
              <a:t>development</a:t>
            </a:r>
            <a:r>
              <a:rPr lang="fr-FR" sz="2200" dirty="0" smtClean="0"/>
              <a:t>: </a:t>
            </a:r>
            <a:r>
              <a:rPr lang="fr-FR" sz="2200" dirty="0" err="1" smtClean="0"/>
              <a:t>Better</a:t>
            </a:r>
            <a:r>
              <a:rPr lang="fr-FR" sz="2200" dirty="0" smtClean="0"/>
              <a:t> </a:t>
            </a:r>
            <a:r>
              <a:rPr lang="fr-FR" sz="2200" b="1" dirty="0" smtClean="0">
                <a:solidFill>
                  <a:srgbClr val="C00000"/>
                </a:solidFill>
              </a:rPr>
              <a:t>interaction </a:t>
            </a:r>
            <a:r>
              <a:rPr lang="fr-FR" sz="2200" b="1" dirty="0" err="1" smtClean="0">
                <a:solidFill>
                  <a:srgbClr val="C00000"/>
                </a:solidFill>
              </a:rPr>
              <a:t>between</a:t>
            </a:r>
            <a:r>
              <a:rPr lang="fr-FR" sz="2200" b="1" dirty="0" smtClean="0">
                <a:solidFill>
                  <a:srgbClr val="C00000"/>
                </a:solidFill>
              </a:rPr>
              <a:t> math/CS/engineering</a:t>
            </a:r>
            <a:r>
              <a:rPr lang="fr-FR" sz="2200" dirty="0" smtClean="0"/>
              <a:t>, </a:t>
            </a:r>
            <a:r>
              <a:rPr lang="fr-FR" sz="2200" dirty="0" err="1" smtClean="0"/>
              <a:t>better</a:t>
            </a:r>
            <a:r>
              <a:rPr lang="fr-FR" sz="2200" dirty="0" smtClean="0"/>
              <a:t> </a:t>
            </a:r>
            <a:r>
              <a:rPr lang="fr-FR" sz="2200" b="1" dirty="0" smtClean="0">
                <a:solidFill>
                  <a:srgbClr val="C00000"/>
                </a:solidFill>
              </a:rPr>
              <a:t>software engineering practices</a:t>
            </a:r>
          </a:p>
          <a:p>
            <a:pPr marL="457200" indent="-457200">
              <a:lnSpc>
                <a:spcPct val="90000"/>
              </a:lnSpc>
              <a:spcBef>
                <a:spcPts val="600"/>
              </a:spcBef>
              <a:buFontTx/>
              <a:buAutoNum type="arabicPeriod" startAt="9"/>
            </a:pPr>
            <a:r>
              <a:rPr lang="fr-FR" sz="2200" dirty="0" smtClean="0"/>
              <a:t>HPC: Speed-up </a:t>
            </a:r>
            <a:r>
              <a:rPr lang="fr-FR" sz="2200" dirty="0" err="1" smtClean="0"/>
              <a:t>likely</a:t>
            </a:r>
            <a:r>
              <a:rPr lang="fr-FR" sz="2200" dirty="0" smtClean="0"/>
              <a:t> </a:t>
            </a:r>
            <a:r>
              <a:rPr lang="fr-FR" sz="2200" dirty="0" err="1" smtClean="0"/>
              <a:t>through</a:t>
            </a:r>
            <a:r>
              <a:rPr lang="fr-FR" sz="2200" dirty="0" smtClean="0"/>
              <a:t> </a:t>
            </a:r>
            <a:r>
              <a:rPr lang="fr-FR" sz="2200" b="1" dirty="0" err="1" smtClean="0">
                <a:solidFill>
                  <a:srgbClr val="C00000"/>
                </a:solidFill>
              </a:rPr>
              <a:t>parallelism</a:t>
            </a:r>
            <a:r>
              <a:rPr lang="fr-FR" sz="2200" dirty="0" smtClean="0"/>
              <a:t>, Quantum </a:t>
            </a:r>
            <a:r>
              <a:rPr lang="fr-FR" sz="2200" dirty="0" err="1" smtClean="0"/>
              <a:t>computing</a:t>
            </a:r>
            <a:r>
              <a:rPr lang="fr-FR" sz="2200" dirty="0" smtClean="0"/>
              <a:t> </a:t>
            </a:r>
            <a:r>
              <a:rPr lang="fr-FR" sz="2200" dirty="0" err="1" smtClean="0"/>
              <a:t>unlikely</a:t>
            </a:r>
            <a:r>
              <a:rPr lang="fr-FR" sz="2200" dirty="0" smtClean="0"/>
              <a:t> to </a:t>
            </a:r>
            <a:r>
              <a:rPr lang="fr-FR" sz="2200" dirty="0" err="1" smtClean="0"/>
              <a:t>be</a:t>
            </a:r>
            <a:r>
              <a:rPr lang="fr-FR" sz="2200" dirty="0" smtClean="0"/>
              <a:t> </a:t>
            </a:r>
            <a:r>
              <a:rPr lang="fr-FR" sz="2200" dirty="0" err="1" smtClean="0"/>
              <a:t>ready</a:t>
            </a:r>
            <a:r>
              <a:rPr lang="fr-FR" sz="2200" dirty="0" smtClean="0"/>
              <a:t> by 2030</a:t>
            </a:r>
          </a:p>
          <a:p>
            <a:pPr marL="457200" indent="-457200">
              <a:lnSpc>
                <a:spcPct val="90000"/>
              </a:lnSpc>
              <a:spcBef>
                <a:spcPts val="600"/>
              </a:spcBef>
              <a:buFontTx/>
              <a:buAutoNum type="arabicPeriod" startAt="9"/>
            </a:pPr>
            <a:r>
              <a:rPr lang="fr-FR" sz="2200" dirty="0" smtClean="0"/>
              <a:t>Long </a:t>
            </a:r>
            <a:r>
              <a:rPr lang="fr-FR" sz="2200" dirty="0" err="1" smtClean="0"/>
              <a:t>term</a:t>
            </a:r>
            <a:r>
              <a:rPr lang="fr-FR" sz="2200" dirty="0" smtClean="0"/>
              <a:t> </a:t>
            </a:r>
            <a:r>
              <a:rPr lang="fr-FR" sz="2200" dirty="0" err="1" smtClean="0"/>
              <a:t>development</a:t>
            </a:r>
            <a:r>
              <a:rPr lang="fr-FR" sz="2200" dirty="0" smtClean="0"/>
              <a:t> plan: </a:t>
            </a:r>
            <a:r>
              <a:rPr lang="en-US" sz="2200" dirty="0" smtClean="0"/>
              <a:t>Improvements to physical modeling and numerical algorithms (44%), streamlining and error-proofing of CFD processes (25%), enhancements to parallel computing efficiency (19%)</a:t>
            </a:r>
          </a:p>
          <a:p>
            <a:pPr marL="457200" indent="-457200">
              <a:lnSpc>
                <a:spcPct val="90000"/>
              </a:lnSpc>
              <a:spcBef>
                <a:spcPts val="600"/>
              </a:spcBef>
              <a:buFontTx/>
              <a:buAutoNum type="arabicPeriod" startAt="9"/>
            </a:pPr>
            <a:r>
              <a:rPr lang="fr-FR" sz="2200" dirty="0" smtClean="0"/>
              <a:t>Use and impact: </a:t>
            </a:r>
            <a:r>
              <a:rPr lang="en-US" sz="2200" dirty="0" smtClean="0"/>
              <a:t>CFD will be easier for non-experts, CFD will be used earlier in the design process, CFD will reduce/replace physical testing</a:t>
            </a:r>
            <a:endParaRPr lang="fr-FR" sz="2200" dirty="0" smtClean="0"/>
          </a:p>
          <a:p>
            <a:pPr marL="457200" indent="-457200">
              <a:lnSpc>
                <a:spcPct val="90000"/>
              </a:lnSpc>
              <a:spcBef>
                <a:spcPts val="600"/>
              </a:spcBef>
              <a:buFontTx/>
              <a:buAutoNum type="arabicPeriod" startAt="9"/>
            </a:pPr>
            <a:r>
              <a:rPr lang="en-US" sz="2200" dirty="0" smtClean="0"/>
              <a:t>Development and validation of </a:t>
            </a:r>
            <a:r>
              <a:rPr lang="en-US" sz="2200" b="1" dirty="0" smtClean="0">
                <a:solidFill>
                  <a:srgbClr val="C00000"/>
                </a:solidFill>
              </a:rPr>
              <a:t>large-scale CFD simulations</a:t>
            </a:r>
            <a:endParaRPr lang="en-US" b="1" dirty="0" smtClean="0">
              <a:solidFill>
                <a:srgbClr val="C00000"/>
              </a:solidFill>
            </a:endParaRPr>
          </a:p>
        </p:txBody>
      </p:sp>
      <p:sp>
        <p:nvSpPr>
          <p:cNvPr id="22532" name="Slide Number Placeholder 3"/>
          <p:cNvSpPr>
            <a:spLocks noGrp="1"/>
          </p:cNvSpPr>
          <p:nvPr>
            <p:ph type="sldNum" sz="quarter" idx="4294967295"/>
          </p:nvPr>
        </p:nvSpPr>
        <p:spPr>
          <a:xfrm>
            <a:off x="6553200" y="6245225"/>
            <a:ext cx="2133600" cy="476250"/>
          </a:xfrm>
          <a:prstGeom prst="rect">
            <a:avLst/>
          </a:prstGeom>
          <a:noFill/>
        </p:spPr>
        <p:txBody>
          <a:bodyPr/>
          <a:lstStyle/>
          <a:p>
            <a:fld id="{FE3910E0-9FA5-4E61-AE4B-5948B8950F1B}" type="slidenum">
              <a:rPr lang="en-US" smtClean="0"/>
              <a:pPr/>
              <a:t>43</a:t>
            </a:fld>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1480" y="347472"/>
            <a:ext cx="8371390" cy="443198"/>
          </a:xfrm>
        </p:spPr>
        <p:txBody>
          <a:bodyPr/>
          <a:lstStyle/>
          <a:p>
            <a:pPr eaLnBrk="1" hangingPunct="1">
              <a:defRPr/>
            </a:pPr>
            <a:r>
              <a:rPr lang="en-US" b="1" dirty="0" smtClean="0"/>
              <a:t>CFD Workshop</a:t>
            </a:r>
          </a:p>
        </p:txBody>
      </p:sp>
      <p:sp>
        <p:nvSpPr>
          <p:cNvPr id="16387" name="Rectangle 3"/>
          <p:cNvSpPr>
            <a:spLocks noGrp="1" noChangeArrowheads="1"/>
          </p:cNvSpPr>
          <p:nvPr>
            <p:ph type="body" idx="1"/>
          </p:nvPr>
        </p:nvSpPr>
        <p:spPr>
          <a:xfrm>
            <a:off x="457200" y="1036638"/>
            <a:ext cx="8229600" cy="4525962"/>
          </a:xfrm>
        </p:spPr>
        <p:txBody>
          <a:bodyPr/>
          <a:lstStyle/>
          <a:p>
            <a:pPr marL="344488" indent="-344488">
              <a:lnSpc>
                <a:spcPct val="95000"/>
              </a:lnSpc>
              <a:spcBef>
                <a:spcPts val="0"/>
              </a:spcBef>
              <a:spcAft>
                <a:spcPts val="0"/>
              </a:spcAft>
              <a:defRPr/>
            </a:pPr>
            <a:r>
              <a:rPr lang="en-US" sz="2200" dirty="0" smtClean="0"/>
              <a:t>Develop </a:t>
            </a:r>
            <a:r>
              <a:rPr lang="en-US" sz="2200" b="1" dirty="0" smtClean="0">
                <a:solidFill>
                  <a:srgbClr val="C00000"/>
                </a:solidFill>
              </a:rPr>
              <a:t>consensus view </a:t>
            </a:r>
            <a:r>
              <a:rPr lang="en-US" sz="2200" dirty="0" smtClean="0"/>
              <a:t>of key requirements and impediments</a:t>
            </a:r>
            <a:endParaRPr lang="en-US" sz="1600" dirty="0" smtClean="0"/>
          </a:p>
          <a:p>
            <a:pPr marL="344488" indent="-344488">
              <a:lnSpc>
                <a:spcPct val="95000"/>
              </a:lnSpc>
              <a:spcBef>
                <a:spcPts val="1200"/>
              </a:spcBef>
              <a:spcAft>
                <a:spcPts val="0"/>
              </a:spcAft>
              <a:defRPr/>
            </a:pPr>
            <a:r>
              <a:rPr lang="en-US" sz="2200" dirty="0" smtClean="0"/>
              <a:t>Held 1-2 May 2013 at NIA in Hampton, VA</a:t>
            </a:r>
          </a:p>
          <a:p>
            <a:pPr marL="344488" indent="-344488">
              <a:lnSpc>
                <a:spcPct val="95000"/>
              </a:lnSpc>
              <a:spcBef>
                <a:spcPts val="1200"/>
              </a:spcBef>
              <a:spcAft>
                <a:spcPts val="0"/>
              </a:spcAft>
              <a:defRPr/>
            </a:pPr>
            <a:r>
              <a:rPr lang="en-US" dirty="0" smtClean="0"/>
              <a:t>50+ attendees (</a:t>
            </a:r>
            <a:r>
              <a:rPr lang="en-US" b="1" dirty="0" smtClean="0">
                <a:solidFill>
                  <a:srgbClr val="C00000"/>
                </a:solidFill>
              </a:rPr>
              <a:t>16%</a:t>
            </a:r>
            <a:r>
              <a:rPr lang="en-US" dirty="0" smtClean="0"/>
              <a:t> academia, </a:t>
            </a:r>
            <a:r>
              <a:rPr lang="en-US" b="1" dirty="0" smtClean="0">
                <a:solidFill>
                  <a:srgbClr val="C00000"/>
                </a:solidFill>
              </a:rPr>
              <a:t>46%</a:t>
            </a:r>
            <a:r>
              <a:rPr lang="en-US" dirty="0" smtClean="0"/>
              <a:t> government, </a:t>
            </a:r>
            <a:r>
              <a:rPr lang="en-US" b="1" dirty="0" smtClean="0">
                <a:solidFill>
                  <a:srgbClr val="C00000"/>
                </a:solidFill>
              </a:rPr>
              <a:t>32%</a:t>
            </a:r>
            <a:r>
              <a:rPr lang="en-US" dirty="0" smtClean="0"/>
              <a:t> industry, </a:t>
            </a:r>
            <a:r>
              <a:rPr lang="en-US" b="1" dirty="0" smtClean="0">
                <a:solidFill>
                  <a:srgbClr val="C00000"/>
                </a:solidFill>
              </a:rPr>
              <a:t>6%</a:t>
            </a:r>
            <a:r>
              <a:rPr lang="en-US" dirty="0" smtClean="0"/>
              <a:t> CFD software vendors)</a:t>
            </a:r>
          </a:p>
          <a:p>
            <a:pPr marL="344488" indent="-344488">
              <a:lnSpc>
                <a:spcPct val="95000"/>
              </a:lnSpc>
              <a:spcBef>
                <a:spcPts val="1200"/>
              </a:spcBef>
              <a:spcAft>
                <a:spcPts val="0"/>
              </a:spcAft>
              <a:defRPr/>
            </a:pPr>
            <a:r>
              <a:rPr lang="en-US" dirty="0" smtClean="0"/>
              <a:t>7 sessions each covering a specific discussion topic:</a:t>
            </a:r>
          </a:p>
          <a:p>
            <a:pPr marL="800100" lvl="2" eaLnBrk="1" fontAlgn="t" hangingPunct="1">
              <a:lnSpc>
                <a:spcPct val="95000"/>
              </a:lnSpc>
              <a:spcBef>
                <a:spcPts val="600"/>
              </a:spcBef>
              <a:spcAft>
                <a:spcPts val="0"/>
              </a:spcAft>
              <a:defRPr/>
            </a:pPr>
            <a:r>
              <a:rPr lang="en-US" sz="2200" kern="1200" dirty="0" smtClean="0">
                <a:solidFill>
                  <a:srgbClr val="000000"/>
                </a:solidFill>
              </a:rPr>
              <a:t>Revolutionary Thoughts</a:t>
            </a:r>
          </a:p>
          <a:p>
            <a:pPr marL="800100" lvl="2" eaLnBrk="1" fontAlgn="t" hangingPunct="1">
              <a:lnSpc>
                <a:spcPct val="95000"/>
              </a:lnSpc>
              <a:spcBef>
                <a:spcPts val="0"/>
              </a:spcBef>
              <a:spcAft>
                <a:spcPts val="0"/>
              </a:spcAft>
              <a:defRPr/>
            </a:pPr>
            <a:r>
              <a:rPr lang="en-US" sz="2200" kern="1200" dirty="0" smtClean="0">
                <a:solidFill>
                  <a:srgbClr val="000000"/>
                </a:solidFill>
              </a:rPr>
              <a:t>HPC Trends, Software Development</a:t>
            </a:r>
            <a:endParaRPr lang="en-US" sz="2200" dirty="0" smtClean="0"/>
          </a:p>
          <a:p>
            <a:pPr marL="800100" lvl="2" eaLnBrk="1" fontAlgn="t" hangingPunct="1">
              <a:lnSpc>
                <a:spcPct val="95000"/>
              </a:lnSpc>
              <a:spcBef>
                <a:spcPts val="0"/>
              </a:spcBef>
              <a:spcAft>
                <a:spcPts val="0"/>
              </a:spcAft>
              <a:defRPr/>
            </a:pPr>
            <a:r>
              <a:rPr lang="en-US" sz="2200" kern="1200" dirty="0" smtClean="0">
                <a:solidFill>
                  <a:srgbClr val="000000"/>
                </a:solidFill>
              </a:rPr>
              <a:t>Turbulence Modeling, Separated Flows, etc.</a:t>
            </a:r>
            <a:endParaRPr lang="en-US" sz="2200" dirty="0" smtClean="0"/>
          </a:p>
          <a:p>
            <a:pPr marL="800100" lvl="2" eaLnBrk="1" fontAlgn="t" hangingPunct="1">
              <a:lnSpc>
                <a:spcPct val="95000"/>
              </a:lnSpc>
              <a:spcBef>
                <a:spcPts val="0"/>
              </a:spcBef>
              <a:spcAft>
                <a:spcPts val="0"/>
              </a:spcAft>
              <a:defRPr/>
            </a:pPr>
            <a:r>
              <a:rPr lang="en-US" sz="2200" kern="1200" dirty="0" err="1" smtClean="0">
                <a:solidFill>
                  <a:srgbClr val="000000"/>
                </a:solidFill>
              </a:rPr>
              <a:t>Numerics</a:t>
            </a:r>
            <a:r>
              <a:rPr lang="en-US" sz="2200" kern="1200" dirty="0" smtClean="0">
                <a:solidFill>
                  <a:srgbClr val="000000"/>
                </a:solidFill>
              </a:rPr>
              <a:t>, Error Quantification, Solution Quality</a:t>
            </a:r>
            <a:endParaRPr lang="en-US" sz="2200" dirty="0" smtClean="0"/>
          </a:p>
          <a:p>
            <a:pPr marL="800100" lvl="2" eaLnBrk="1" fontAlgn="t" hangingPunct="1">
              <a:lnSpc>
                <a:spcPct val="95000"/>
              </a:lnSpc>
              <a:spcBef>
                <a:spcPts val="0"/>
              </a:spcBef>
              <a:spcAft>
                <a:spcPts val="0"/>
              </a:spcAft>
              <a:defRPr/>
            </a:pPr>
            <a:r>
              <a:rPr lang="en-US" sz="2200" kern="1200" dirty="0" smtClean="0">
                <a:solidFill>
                  <a:srgbClr val="000000"/>
                </a:solidFill>
              </a:rPr>
              <a:t>Geometry, Grid, CFD Process</a:t>
            </a:r>
            <a:endParaRPr lang="en-US" sz="2200" dirty="0" smtClean="0"/>
          </a:p>
          <a:p>
            <a:pPr marL="800100" lvl="2" eaLnBrk="1" fontAlgn="t" hangingPunct="1">
              <a:lnSpc>
                <a:spcPct val="95000"/>
              </a:lnSpc>
              <a:spcBef>
                <a:spcPts val="0"/>
              </a:spcBef>
              <a:spcAft>
                <a:spcPts val="0"/>
              </a:spcAft>
              <a:defRPr/>
            </a:pPr>
            <a:r>
              <a:rPr lang="en-US" sz="2200" kern="1200" dirty="0" smtClean="0">
                <a:solidFill>
                  <a:srgbClr val="000000"/>
                </a:solidFill>
              </a:rPr>
              <a:t>Complex Flow Physics</a:t>
            </a:r>
            <a:endParaRPr lang="en-US" sz="2200" dirty="0" smtClean="0"/>
          </a:p>
          <a:p>
            <a:pPr marL="800100" lvl="2" eaLnBrk="1" fontAlgn="t" hangingPunct="1">
              <a:lnSpc>
                <a:spcPct val="95000"/>
              </a:lnSpc>
              <a:spcBef>
                <a:spcPts val="0"/>
              </a:spcBef>
              <a:spcAft>
                <a:spcPts val="0"/>
              </a:spcAft>
              <a:defRPr/>
            </a:pPr>
            <a:r>
              <a:rPr lang="en-US" sz="2200" kern="1200" dirty="0" smtClean="0">
                <a:solidFill>
                  <a:srgbClr val="000000"/>
                </a:solidFill>
              </a:rPr>
              <a:t>MDA/O, Multi-Physics</a:t>
            </a:r>
            <a:endParaRPr lang="en-US" sz="2200" dirty="0" smtClean="0"/>
          </a:p>
          <a:p>
            <a:pPr marL="744538" lvl="1" indent="-344488">
              <a:lnSpc>
                <a:spcPct val="90000"/>
              </a:lnSpc>
              <a:spcBef>
                <a:spcPts val="0"/>
              </a:spcBef>
              <a:spcAft>
                <a:spcPts val="0"/>
              </a:spcAft>
              <a:defRPr/>
            </a:pPr>
            <a:endParaRPr lang="en-US" dirty="0" smtClean="0"/>
          </a:p>
          <a:p>
            <a:pPr marL="457200" indent="-457200">
              <a:lnSpc>
                <a:spcPct val="90000"/>
              </a:lnSpc>
              <a:spcBef>
                <a:spcPts val="0"/>
              </a:spcBef>
              <a:defRPr/>
            </a:pPr>
            <a:endParaRPr lang="en-US" dirty="0" smtClean="0"/>
          </a:p>
          <a:p>
            <a:pPr marL="457200" indent="-457200">
              <a:lnSpc>
                <a:spcPct val="90000"/>
              </a:lnSpc>
              <a:spcBef>
                <a:spcPts val="0"/>
              </a:spcBef>
              <a:defRPr/>
            </a:pPr>
            <a:endParaRPr lang="en-US" sz="2000" b="1" dirty="0" smtClean="0">
              <a:solidFill>
                <a:srgbClr val="C00000"/>
              </a:solidFill>
            </a:endParaRPr>
          </a:p>
        </p:txBody>
      </p:sp>
      <p:sp>
        <p:nvSpPr>
          <p:cNvPr id="23556" name="Slide Number Placeholder 3"/>
          <p:cNvSpPr>
            <a:spLocks noGrp="1"/>
          </p:cNvSpPr>
          <p:nvPr>
            <p:ph type="sldNum" sz="quarter" idx="4294967295"/>
          </p:nvPr>
        </p:nvSpPr>
        <p:spPr>
          <a:xfrm>
            <a:off x="6553200" y="6245225"/>
            <a:ext cx="2133600" cy="476250"/>
          </a:xfrm>
          <a:prstGeom prst="rect">
            <a:avLst/>
          </a:prstGeom>
          <a:noFill/>
        </p:spPr>
        <p:txBody>
          <a:bodyPr/>
          <a:lstStyle/>
          <a:p>
            <a:fld id="{6FA391B6-5701-462D-86FF-5ADA2471AADA}" type="slidenum">
              <a:rPr lang="en-US" smtClean="0"/>
              <a:pPr/>
              <a:t>44</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fade">
                                      <p:cBhvr>
                                        <p:cTn id="10" dur="500"/>
                                        <p:tgtEl>
                                          <p:spTgt spid="1638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fade">
                                      <p:cBhvr>
                                        <p:cTn id="13" dur="500"/>
                                        <p:tgtEl>
                                          <p:spTgt spid="1638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87">
                                            <p:txEl>
                                              <p:pRg st="4" end="4"/>
                                            </p:txEl>
                                          </p:spTgt>
                                        </p:tgtEl>
                                        <p:attrNameLst>
                                          <p:attrName>style.visibility</p:attrName>
                                        </p:attrNameLst>
                                      </p:cBhvr>
                                      <p:to>
                                        <p:strVal val="visible"/>
                                      </p:to>
                                    </p:set>
                                    <p:animEffect transition="in" filter="fade">
                                      <p:cBhvr>
                                        <p:cTn id="16" dur="500"/>
                                        <p:tgtEl>
                                          <p:spTgt spid="163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Effect transition="in" filter="fade">
                                      <p:cBhvr>
                                        <p:cTn id="19" dur="500"/>
                                        <p:tgtEl>
                                          <p:spTgt spid="1638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500"/>
                                        <p:tgtEl>
                                          <p:spTgt spid="1638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387">
                                            <p:txEl>
                                              <p:pRg st="7" end="7"/>
                                            </p:txEl>
                                          </p:spTgt>
                                        </p:tgtEl>
                                        <p:attrNameLst>
                                          <p:attrName>style.visibility</p:attrName>
                                        </p:attrNameLst>
                                      </p:cBhvr>
                                      <p:to>
                                        <p:strVal val="visible"/>
                                      </p:to>
                                    </p:set>
                                    <p:animEffect transition="in" filter="fade">
                                      <p:cBhvr>
                                        <p:cTn id="25" dur="500"/>
                                        <p:tgtEl>
                                          <p:spTgt spid="1638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387">
                                            <p:txEl>
                                              <p:pRg st="8" end="8"/>
                                            </p:txEl>
                                          </p:spTgt>
                                        </p:tgtEl>
                                        <p:attrNameLst>
                                          <p:attrName>style.visibility</p:attrName>
                                        </p:attrNameLst>
                                      </p:cBhvr>
                                      <p:to>
                                        <p:strVal val="visible"/>
                                      </p:to>
                                    </p:set>
                                    <p:animEffect transition="in" filter="fade">
                                      <p:cBhvr>
                                        <p:cTn id="28" dur="500"/>
                                        <p:tgtEl>
                                          <p:spTgt spid="16387">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animEffect transition="in" filter="fade">
                                      <p:cBhvr>
                                        <p:cTn id="31" dur="500"/>
                                        <p:tgtEl>
                                          <p:spTgt spid="16387">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387">
                                            <p:txEl>
                                              <p:pRg st="10" end="10"/>
                                            </p:txEl>
                                          </p:spTgt>
                                        </p:tgtEl>
                                        <p:attrNameLst>
                                          <p:attrName>style.visibility</p:attrName>
                                        </p:attrNameLst>
                                      </p:cBhvr>
                                      <p:to>
                                        <p:strVal val="visible"/>
                                      </p:to>
                                    </p:set>
                                    <p:animEffect transition="in" filter="fade">
                                      <p:cBhvr>
                                        <p:cTn id="34"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1250075"/>
            <a:ext cx="8229600" cy="4525963"/>
          </a:xfrm>
        </p:spPr>
        <p:txBody>
          <a:bodyPr/>
          <a:lstStyle/>
          <a:p>
            <a:pPr>
              <a:lnSpc>
                <a:spcPct val="95000"/>
              </a:lnSpc>
              <a:spcBef>
                <a:spcPct val="0"/>
              </a:spcBef>
            </a:pPr>
            <a:r>
              <a:rPr lang="en-US" b="1" dirty="0" smtClean="0">
                <a:solidFill>
                  <a:srgbClr val="C00000"/>
                </a:solidFill>
              </a:rPr>
              <a:t>Unsteady, turbulence/transition/separated flows</a:t>
            </a:r>
          </a:p>
          <a:p>
            <a:pPr lvl="1">
              <a:lnSpc>
                <a:spcPct val="95000"/>
              </a:lnSpc>
              <a:spcBef>
                <a:spcPct val="0"/>
              </a:spcBef>
            </a:pPr>
            <a:r>
              <a:rPr lang="en-US" dirty="0" smtClean="0"/>
              <a:t>Numerical efficiency and accuracy </a:t>
            </a:r>
          </a:p>
          <a:p>
            <a:pPr>
              <a:lnSpc>
                <a:spcPct val="95000"/>
              </a:lnSpc>
              <a:spcBef>
                <a:spcPts val="600"/>
              </a:spcBef>
            </a:pPr>
            <a:r>
              <a:rPr lang="en-US" b="1" dirty="0" smtClean="0">
                <a:solidFill>
                  <a:srgbClr val="C00000"/>
                </a:solidFill>
              </a:rPr>
              <a:t>Autonomous and reliable CFD</a:t>
            </a:r>
          </a:p>
          <a:p>
            <a:pPr lvl="1">
              <a:lnSpc>
                <a:spcPct val="95000"/>
              </a:lnSpc>
              <a:spcBef>
                <a:spcPct val="0"/>
              </a:spcBef>
              <a:buFont typeface="Wingdings" pitchFamily="2" charset="2"/>
              <a:buChar char=""/>
            </a:pPr>
            <a:r>
              <a:rPr lang="en-US" dirty="0" smtClean="0"/>
              <a:t>Geometry</a:t>
            </a:r>
          </a:p>
          <a:p>
            <a:pPr lvl="1">
              <a:lnSpc>
                <a:spcPct val="95000"/>
              </a:lnSpc>
              <a:spcBef>
                <a:spcPct val="0"/>
              </a:spcBef>
            </a:pPr>
            <a:r>
              <a:rPr lang="en-US" dirty="0" smtClean="0"/>
              <a:t>Grid generation, adaptation, convergence</a:t>
            </a:r>
          </a:p>
          <a:p>
            <a:pPr lvl="1">
              <a:lnSpc>
                <a:spcPct val="95000"/>
              </a:lnSpc>
              <a:spcBef>
                <a:spcPct val="0"/>
              </a:spcBef>
            </a:pPr>
            <a:r>
              <a:rPr lang="en-US" dirty="0" smtClean="0"/>
              <a:t>UQ: Modeling, Numerical, Natural Variability</a:t>
            </a:r>
          </a:p>
          <a:p>
            <a:pPr>
              <a:lnSpc>
                <a:spcPct val="95000"/>
              </a:lnSpc>
              <a:spcBef>
                <a:spcPts val="600"/>
              </a:spcBef>
            </a:pPr>
            <a:r>
              <a:rPr lang="en-US" b="1" dirty="0" smtClean="0">
                <a:solidFill>
                  <a:srgbClr val="C00000"/>
                </a:solidFill>
              </a:rPr>
              <a:t>Knowledge extraction </a:t>
            </a:r>
          </a:p>
          <a:p>
            <a:pPr lvl="1">
              <a:lnSpc>
                <a:spcPct val="95000"/>
              </a:lnSpc>
              <a:spcBef>
                <a:spcPct val="0"/>
              </a:spcBef>
            </a:pPr>
            <a:r>
              <a:rPr lang="en-US" dirty="0" smtClean="0"/>
              <a:t>Data mining, data fusion (merging CFD/test, etc.), “Big Data”</a:t>
            </a:r>
          </a:p>
          <a:p>
            <a:pPr>
              <a:lnSpc>
                <a:spcPct val="95000"/>
              </a:lnSpc>
              <a:spcBef>
                <a:spcPts val="600"/>
              </a:spcBef>
            </a:pPr>
            <a:r>
              <a:rPr lang="en-US" b="1" dirty="0" smtClean="0">
                <a:solidFill>
                  <a:srgbClr val="C00000"/>
                </a:solidFill>
              </a:rPr>
              <a:t>HPC challenges</a:t>
            </a:r>
          </a:p>
          <a:p>
            <a:pPr>
              <a:lnSpc>
                <a:spcPct val="95000"/>
              </a:lnSpc>
              <a:spcBef>
                <a:spcPts val="600"/>
              </a:spcBef>
            </a:pPr>
            <a:r>
              <a:rPr lang="en-US" b="1" dirty="0" smtClean="0">
                <a:solidFill>
                  <a:srgbClr val="C00000"/>
                </a:solidFill>
              </a:rPr>
              <a:t>Interface/frameworks for MDA/O, multi-physics</a:t>
            </a:r>
          </a:p>
          <a:p>
            <a:pPr>
              <a:lnSpc>
                <a:spcPct val="95000"/>
              </a:lnSpc>
              <a:spcBef>
                <a:spcPts val="600"/>
              </a:spcBef>
            </a:pPr>
            <a:r>
              <a:rPr lang="en-US" b="1" dirty="0" smtClean="0">
                <a:solidFill>
                  <a:srgbClr val="C00000"/>
                </a:solidFill>
              </a:rPr>
              <a:t>CFD Validation</a:t>
            </a:r>
          </a:p>
          <a:p>
            <a:pPr>
              <a:lnSpc>
                <a:spcPct val="95000"/>
              </a:lnSpc>
              <a:spcBef>
                <a:spcPts val="600"/>
              </a:spcBef>
              <a:buFont typeface="Wingdings" pitchFamily="2" charset="2"/>
              <a:buChar char=""/>
            </a:pPr>
            <a:r>
              <a:rPr lang="en-US" b="1" dirty="0" smtClean="0">
                <a:solidFill>
                  <a:srgbClr val="C00000"/>
                </a:solidFill>
              </a:rPr>
              <a:t>Coordination/Collaboration</a:t>
            </a:r>
          </a:p>
          <a:p>
            <a:pPr>
              <a:lnSpc>
                <a:spcPct val="95000"/>
              </a:lnSpc>
              <a:spcBef>
                <a:spcPts val="600"/>
              </a:spcBef>
              <a:buFont typeface="Wingdings" pitchFamily="2" charset="2"/>
              <a:buChar char=""/>
            </a:pPr>
            <a:r>
              <a:rPr lang="en-US" b="1" dirty="0" smtClean="0">
                <a:solidFill>
                  <a:srgbClr val="C00000"/>
                </a:solidFill>
              </a:rPr>
              <a:t>Education of the CFD Workforce</a:t>
            </a:r>
          </a:p>
        </p:txBody>
      </p:sp>
      <p:sp>
        <p:nvSpPr>
          <p:cNvPr id="24579" name="Slide Number Placeholder 3"/>
          <p:cNvSpPr>
            <a:spLocks noGrp="1"/>
          </p:cNvSpPr>
          <p:nvPr>
            <p:ph type="sldNum" sz="quarter" idx="4294967295"/>
          </p:nvPr>
        </p:nvSpPr>
        <p:spPr>
          <a:xfrm>
            <a:off x="6553200" y="6245225"/>
            <a:ext cx="2133600" cy="476250"/>
          </a:xfrm>
          <a:prstGeom prst="rect">
            <a:avLst/>
          </a:prstGeom>
          <a:noFill/>
        </p:spPr>
        <p:txBody>
          <a:bodyPr/>
          <a:lstStyle/>
          <a:p>
            <a:fld id="{912B962F-D1FE-4BF3-BCB7-5D62765CB1B7}" type="slidenum">
              <a:rPr lang="en-US" smtClean="0"/>
              <a:pPr/>
              <a:t>45</a:t>
            </a:fld>
            <a:endParaRPr lang="en-US" smtClean="0"/>
          </a:p>
        </p:txBody>
      </p:sp>
      <p:sp>
        <p:nvSpPr>
          <p:cNvPr id="7" name="Rectangle 2"/>
          <p:cNvSpPr>
            <a:spLocks noGrp="1" noChangeArrowheads="1"/>
          </p:cNvSpPr>
          <p:nvPr>
            <p:ph type="title"/>
          </p:nvPr>
        </p:nvSpPr>
        <p:spPr>
          <a:xfrm>
            <a:off x="411480" y="347472"/>
            <a:ext cx="8458200" cy="443198"/>
          </a:xfrm>
        </p:spPr>
        <p:txBody>
          <a:bodyPr/>
          <a:lstStyle/>
          <a:p>
            <a:pPr eaLnBrk="1" hangingPunct="1">
              <a:defRPr/>
            </a:pPr>
            <a:r>
              <a:rPr lang="en-US" b="1" dirty="0" smtClean="0"/>
              <a:t>CFD Workshop – Key Issues</a:t>
            </a:r>
          </a:p>
        </p:txBody>
      </p:sp>
      <p:sp>
        <p:nvSpPr>
          <p:cNvPr id="24581" name="TextBox 4"/>
          <p:cNvSpPr txBox="1">
            <a:spLocks noChangeArrowheads="1"/>
          </p:cNvSpPr>
          <p:nvPr/>
        </p:nvSpPr>
        <p:spPr bwMode="auto">
          <a:xfrm>
            <a:off x="7162800" y="5562600"/>
            <a:ext cx="1471613" cy="369888"/>
          </a:xfrm>
          <a:prstGeom prst="rect">
            <a:avLst/>
          </a:prstGeom>
          <a:noFill/>
          <a:ln w="9525">
            <a:noFill/>
            <a:miter lim="800000"/>
            <a:headEnd/>
            <a:tailEnd/>
          </a:ln>
        </p:spPr>
        <p:txBody>
          <a:bodyPr wrap="none">
            <a:spAutoFit/>
          </a:bodyPr>
          <a:lstStyle/>
          <a:p>
            <a:r>
              <a:rPr lang="en-US">
                <a:sym typeface="Wingdings" pitchFamily="2" charset="2"/>
              </a:rPr>
              <a:t> “Surprise”</a:t>
            </a:r>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10"/>
          </p:nvPr>
        </p:nvSpPr>
        <p:spPr>
          <a:noFill/>
        </p:spPr>
        <p:txBody>
          <a:bodyPr/>
          <a:lstStyle/>
          <a:p>
            <a:fld id="{6CF757DF-3AFF-48A4-922E-415BC2B6FD91}" type="slidenum">
              <a:rPr lang="en-US" smtClean="0"/>
              <a:pPr/>
              <a:t>46</a:t>
            </a:fld>
            <a:endParaRPr lang="en-US" smtClean="0"/>
          </a:p>
        </p:txBody>
      </p:sp>
      <p:sp>
        <p:nvSpPr>
          <p:cNvPr id="21506" name="Title 7"/>
          <p:cNvSpPr>
            <a:spLocks noGrp="1"/>
          </p:cNvSpPr>
          <p:nvPr>
            <p:ph type="title"/>
          </p:nvPr>
        </p:nvSpPr>
        <p:spPr>
          <a:xfrm>
            <a:off x="414338" y="349250"/>
            <a:ext cx="8301037" cy="442913"/>
          </a:xfrm>
        </p:spPr>
        <p:txBody>
          <a:bodyPr/>
          <a:lstStyle/>
          <a:p>
            <a:pPr eaLnBrk="1" hangingPunct="1"/>
            <a:r>
              <a:rPr lang="en-US" smtClean="0"/>
              <a:t>Team Structure</a:t>
            </a:r>
          </a:p>
        </p:txBody>
      </p:sp>
      <p:sp>
        <p:nvSpPr>
          <p:cNvPr id="40" name="Rectangle 13"/>
          <p:cNvSpPr>
            <a:spLocks noChangeArrowheads="1"/>
          </p:cNvSpPr>
          <p:nvPr/>
        </p:nvSpPr>
        <p:spPr bwMode="auto">
          <a:xfrm>
            <a:off x="3581400" y="1238250"/>
            <a:ext cx="2057400" cy="6858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200" b="1" dirty="0"/>
              <a:t>Boeing </a:t>
            </a:r>
          </a:p>
          <a:p>
            <a:pPr algn="ctr">
              <a:defRPr/>
            </a:pPr>
            <a:r>
              <a:rPr lang="en-US" sz="1200" b="1" dirty="0"/>
              <a:t>Research &amp; Technology</a:t>
            </a:r>
          </a:p>
          <a:p>
            <a:pPr algn="ctr">
              <a:defRPr/>
            </a:pPr>
            <a:r>
              <a:rPr lang="en-US" sz="1200" dirty="0" smtClean="0"/>
              <a:t>Greg </a:t>
            </a:r>
            <a:r>
              <a:rPr lang="en-US" sz="1200" dirty="0" err="1" smtClean="0"/>
              <a:t>Hyslop</a:t>
            </a:r>
            <a:r>
              <a:rPr lang="en-US" sz="1200" dirty="0" smtClean="0"/>
              <a:t>, </a:t>
            </a:r>
            <a:r>
              <a:rPr lang="en-US" sz="1200" dirty="0"/>
              <a:t>President</a:t>
            </a:r>
          </a:p>
        </p:txBody>
      </p:sp>
      <p:sp>
        <p:nvSpPr>
          <p:cNvPr id="41" name="Rectangle 20"/>
          <p:cNvSpPr>
            <a:spLocks noChangeArrowheads="1"/>
          </p:cNvSpPr>
          <p:nvPr/>
        </p:nvSpPr>
        <p:spPr bwMode="auto">
          <a:xfrm>
            <a:off x="3819525" y="4114800"/>
            <a:ext cx="1447800" cy="8382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400" dirty="0"/>
              <a:t>HPC</a:t>
            </a:r>
          </a:p>
          <a:p>
            <a:pPr algn="ctr">
              <a:defRPr/>
            </a:pPr>
            <a:r>
              <a:rPr lang="en-US" sz="1200" b="1" dirty="0"/>
              <a:t>NCSA</a:t>
            </a:r>
          </a:p>
          <a:p>
            <a:pPr algn="ctr">
              <a:defRPr/>
            </a:pPr>
            <a:r>
              <a:rPr lang="en-US" sz="1200" dirty="0"/>
              <a:t>William </a:t>
            </a:r>
            <a:r>
              <a:rPr lang="en-US" sz="1200" dirty="0" err="1"/>
              <a:t>Gropp</a:t>
            </a:r>
            <a:r>
              <a:rPr lang="en-US" sz="1200" dirty="0"/>
              <a:t> </a:t>
            </a:r>
          </a:p>
          <a:p>
            <a:pPr algn="ctr">
              <a:defRPr/>
            </a:pPr>
            <a:r>
              <a:rPr lang="en-US" sz="1200" b="1" dirty="0"/>
              <a:t>Focal</a:t>
            </a:r>
          </a:p>
        </p:txBody>
      </p:sp>
      <p:sp>
        <p:nvSpPr>
          <p:cNvPr id="42" name="Rectangle 21"/>
          <p:cNvSpPr>
            <a:spLocks noChangeArrowheads="1"/>
          </p:cNvSpPr>
          <p:nvPr/>
        </p:nvSpPr>
        <p:spPr bwMode="auto">
          <a:xfrm>
            <a:off x="2162175" y="4114800"/>
            <a:ext cx="1419225" cy="8382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400" dirty="0"/>
              <a:t>Propulsion</a:t>
            </a:r>
          </a:p>
          <a:p>
            <a:pPr algn="ctr">
              <a:defRPr/>
            </a:pPr>
            <a:r>
              <a:rPr lang="en-US" sz="1200" b="1" dirty="0"/>
              <a:t>Pratt &amp; Whitney</a:t>
            </a:r>
          </a:p>
          <a:p>
            <a:pPr algn="ctr">
              <a:defRPr/>
            </a:pPr>
            <a:r>
              <a:rPr lang="en-US" sz="1200" dirty="0"/>
              <a:t>Elizabeth Lurie</a:t>
            </a:r>
          </a:p>
          <a:p>
            <a:pPr algn="ctr">
              <a:defRPr/>
            </a:pPr>
            <a:r>
              <a:rPr lang="en-US" sz="1200" b="1" dirty="0"/>
              <a:t>Focal</a:t>
            </a:r>
          </a:p>
        </p:txBody>
      </p:sp>
      <p:sp>
        <p:nvSpPr>
          <p:cNvPr id="43" name="Rectangle 22"/>
          <p:cNvSpPr>
            <a:spLocks noChangeArrowheads="1"/>
          </p:cNvSpPr>
          <p:nvPr/>
        </p:nvSpPr>
        <p:spPr bwMode="auto">
          <a:xfrm>
            <a:off x="438150" y="4114800"/>
            <a:ext cx="1524000" cy="8382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400" dirty="0">
                <a:latin typeface="+mn-lt"/>
              </a:rPr>
              <a:t>Airframe</a:t>
            </a:r>
          </a:p>
          <a:p>
            <a:pPr algn="ctr">
              <a:defRPr/>
            </a:pPr>
            <a:r>
              <a:rPr lang="en-US" sz="1200" b="1" dirty="0"/>
              <a:t>Boeing </a:t>
            </a:r>
          </a:p>
          <a:p>
            <a:pPr algn="ctr">
              <a:defRPr/>
            </a:pPr>
            <a:r>
              <a:rPr lang="en-US" sz="1200" dirty="0"/>
              <a:t>Jeffrey Slotnick</a:t>
            </a:r>
          </a:p>
          <a:p>
            <a:pPr algn="ctr">
              <a:defRPr/>
            </a:pPr>
            <a:r>
              <a:rPr lang="en-US" sz="1100" b="1" dirty="0"/>
              <a:t>Principal Investigator</a:t>
            </a:r>
          </a:p>
        </p:txBody>
      </p:sp>
      <p:sp>
        <p:nvSpPr>
          <p:cNvPr id="44" name="Rectangle 23"/>
          <p:cNvSpPr>
            <a:spLocks noChangeArrowheads="1"/>
          </p:cNvSpPr>
          <p:nvPr/>
        </p:nvSpPr>
        <p:spPr bwMode="auto">
          <a:xfrm>
            <a:off x="3584575" y="2076450"/>
            <a:ext cx="2057400" cy="6858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200" b="1" dirty="0"/>
              <a:t>Flight Sciences  </a:t>
            </a:r>
          </a:p>
          <a:p>
            <a:pPr algn="ctr">
              <a:defRPr/>
            </a:pPr>
            <a:r>
              <a:rPr lang="en-US" sz="1200" b="1" dirty="0"/>
              <a:t>Technology</a:t>
            </a:r>
          </a:p>
          <a:p>
            <a:pPr algn="ctr">
              <a:defRPr/>
            </a:pPr>
            <a:r>
              <a:rPr lang="en-US" sz="1200" dirty="0"/>
              <a:t>Mark Anderson, Director</a:t>
            </a:r>
          </a:p>
        </p:txBody>
      </p:sp>
      <p:sp>
        <p:nvSpPr>
          <p:cNvPr id="45" name="Rectangle 24"/>
          <p:cNvSpPr>
            <a:spLocks noChangeArrowheads="1"/>
          </p:cNvSpPr>
          <p:nvPr/>
        </p:nvSpPr>
        <p:spPr bwMode="auto">
          <a:xfrm>
            <a:off x="3581400" y="2914650"/>
            <a:ext cx="2057400" cy="6858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200" b="1" dirty="0"/>
              <a:t>Program Manager</a:t>
            </a:r>
          </a:p>
          <a:p>
            <a:pPr algn="ctr">
              <a:defRPr/>
            </a:pPr>
            <a:r>
              <a:rPr lang="en-US" sz="1200" dirty="0" err="1"/>
              <a:t>Abdi</a:t>
            </a:r>
            <a:r>
              <a:rPr lang="en-US" sz="1200" dirty="0"/>
              <a:t> Khodadoust</a:t>
            </a:r>
          </a:p>
        </p:txBody>
      </p:sp>
      <p:sp>
        <p:nvSpPr>
          <p:cNvPr id="46" name="Rectangle 25"/>
          <p:cNvSpPr>
            <a:spLocks noChangeArrowheads="1"/>
          </p:cNvSpPr>
          <p:nvPr/>
        </p:nvSpPr>
        <p:spPr bwMode="auto">
          <a:xfrm>
            <a:off x="5505450" y="4114800"/>
            <a:ext cx="1533525" cy="8382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400" dirty="0"/>
              <a:t>Academia</a:t>
            </a:r>
          </a:p>
          <a:p>
            <a:pPr algn="ctr">
              <a:defRPr/>
            </a:pPr>
            <a:r>
              <a:rPr lang="en-US" sz="1200" b="1" dirty="0"/>
              <a:t>Research Team</a:t>
            </a:r>
          </a:p>
          <a:p>
            <a:pPr algn="ctr">
              <a:defRPr/>
            </a:pPr>
            <a:r>
              <a:rPr lang="en-US" sz="1200" dirty="0"/>
              <a:t>David </a:t>
            </a:r>
            <a:r>
              <a:rPr lang="en-US" sz="1200" dirty="0" err="1"/>
              <a:t>Darmofal</a:t>
            </a:r>
            <a:r>
              <a:rPr lang="en-US" sz="1200" dirty="0"/>
              <a:t>, MIT</a:t>
            </a:r>
          </a:p>
          <a:p>
            <a:pPr algn="ctr">
              <a:defRPr/>
            </a:pPr>
            <a:r>
              <a:rPr lang="en-US" sz="1200" b="1" dirty="0"/>
              <a:t>Focal</a:t>
            </a:r>
          </a:p>
        </p:txBody>
      </p:sp>
      <p:sp>
        <p:nvSpPr>
          <p:cNvPr id="21514" name="Text Box 26"/>
          <p:cNvSpPr txBox="1">
            <a:spLocks noChangeArrowheads="1"/>
          </p:cNvSpPr>
          <p:nvPr/>
        </p:nvSpPr>
        <p:spPr bwMode="auto">
          <a:xfrm>
            <a:off x="5457825" y="5029200"/>
            <a:ext cx="1905000" cy="584200"/>
          </a:xfrm>
          <a:prstGeom prst="rect">
            <a:avLst/>
          </a:prstGeom>
          <a:noFill/>
          <a:ln w="9525">
            <a:noFill/>
            <a:miter lim="800000"/>
            <a:headEnd/>
            <a:tailEnd/>
          </a:ln>
        </p:spPr>
        <p:txBody>
          <a:bodyPr>
            <a:spAutoFit/>
          </a:bodyPr>
          <a:lstStyle/>
          <a:p>
            <a:pPr marL="114300" indent="-114300">
              <a:buFontTx/>
              <a:buChar char="•"/>
            </a:pPr>
            <a:r>
              <a:rPr lang="en-US" sz="1000"/>
              <a:t>J. Alonso, Stanford</a:t>
            </a:r>
          </a:p>
          <a:p>
            <a:pPr marL="114300" indent="-114300">
              <a:buFontTx/>
              <a:buChar char="•"/>
            </a:pPr>
            <a:r>
              <a:rPr lang="en-US" sz="1000"/>
              <a:t>D. Mavriplis, Wyoming</a:t>
            </a:r>
          </a:p>
          <a:p>
            <a:pPr marL="114300" indent="-114300">
              <a:buFontTx/>
              <a:buChar char="•"/>
            </a:pPr>
            <a:endParaRPr lang="en-US" sz="1200"/>
          </a:p>
        </p:txBody>
      </p:sp>
      <p:sp>
        <p:nvSpPr>
          <p:cNvPr id="21515" name="Text Box 27"/>
          <p:cNvSpPr txBox="1">
            <a:spLocks noChangeArrowheads="1"/>
          </p:cNvSpPr>
          <p:nvPr/>
        </p:nvSpPr>
        <p:spPr bwMode="auto">
          <a:xfrm>
            <a:off x="3781425" y="5029200"/>
            <a:ext cx="1751013" cy="554038"/>
          </a:xfrm>
          <a:prstGeom prst="rect">
            <a:avLst/>
          </a:prstGeom>
          <a:noFill/>
          <a:ln w="9525">
            <a:noFill/>
            <a:miter lim="800000"/>
            <a:headEnd/>
            <a:tailEnd/>
          </a:ln>
        </p:spPr>
        <p:txBody>
          <a:bodyPr>
            <a:spAutoFit/>
          </a:bodyPr>
          <a:lstStyle/>
          <a:p>
            <a:pPr marL="114300" indent="-114300">
              <a:buFontTx/>
              <a:buChar char="•"/>
            </a:pPr>
            <a:r>
              <a:rPr lang="en-US" sz="1000"/>
              <a:t>D. Dominik, Boeing</a:t>
            </a:r>
          </a:p>
          <a:p>
            <a:pPr marL="114300" indent="-114300">
              <a:buFontTx/>
              <a:buChar char="•"/>
            </a:pPr>
            <a:r>
              <a:rPr lang="en-US" sz="1000"/>
              <a:t>P. Fussell, Boeing</a:t>
            </a:r>
          </a:p>
          <a:p>
            <a:pPr marL="114300" indent="-114300">
              <a:buFontTx/>
              <a:buChar char="•"/>
            </a:pPr>
            <a:r>
              <a:rPr lang="en-US" sz="1000"/>
              <a:t>J. Gablonski, Boeing</a:t>
            </a:r>
          </a:p>
        </p:txBody>
      </p:sp>
      <p:sp>
        <p:nvSpPr>
          <p:cNvPr id="21516" name="Text Box 28"/>
          <p:cNvSpPr txBox="1">
            <a:spLocks noChangeArrowheads="1"/>
          </p:cNvSpPr>
          <p:nvPr/>
        </p:nvSpPr>
        <p:spPr bwMode="auto">
          <a:xfrm>
            <a:off x="2106613" y="5029200"/>
            <a:ext cx="1522412" cy="1016000"/>
          </a:xfrm>
          <a:prstGeom prst="rect">
            <a:avLst/>
          </a:prstGeom>
          <a:noFill/>
          <a:ln w="9525">
            <a:noFill/>
            <a:miter lim="800000"/>
            <a:headEnd/>
            <a:tailEnd/>
          </a:ln>
        </p:spPr>
        <p:txBody>
          <a:bodyPr>
            <a:spAutoFit/>
          </a:bodyPr>
          <a:lstStyle/>
          <a:p>
            <a:pPr marL="114300" indent="-114300">
              <a:buFontTx/>
              <a:buChar char="•"/>
            </a:pPr>
            <a:r>
              <a:rPr lang="en-US" sz="1000"/>
              <a:t>R. Bush, P&amp;W</a:t>
            </a:r>
          </a:p>
          <a:p>
            <a:pPr marL="114300" indent="-114300">
              <a:buFontTx/>
              <a:buChar char="•"/>
            </a:pPr>
            <a:r>
              <a:rPr lang="en-US" sz="1000"/>
              <a:t>J. Croxford, Boeing</a:t>
            </a:r>
          </a:p>
          <a:p>
            <a:pPr marL="114300" indent="-114300">
              <a:buFontTx/>
              <a:buChar char="•"/>
            </a:pPr>
            <a:r>
              <a:rPr lang="en-US" sz="1000"/>
              <a:t>M. Lamoureux, P&amp;W</a:t>
            </a:r>
          </a:p>
          <a:p>
            <a:pPr marL="114300" indent="-114300">
              <a:buFontTx/>
              <a:buChar char="•"/>
            </a:pPr>
            <a:r>
              <a:rPr lang="en-US" sz="1000"/>
              <a:t>W. Lord, P&amp;W</a:t>
            </a:r>
          </a:p>
          <a:p>
            <a:pPr marL="114300" indent="-114300">
              <a:buFontTx/>
              <a:buChar char="•"/>
            </a:pPr>
            <a:r>
              <a:rPr lang="en-US" sz="1000"/>
              <a:t>R. Shaw, Boeing</a:t>
            </a:r>
          </a:p>
          <a:p>
            <a:pPr marL="114300" indent="-114300">
              <a:buFontTx/>
              <a:buChar char="•"/>
            </a:pPr>
            <a:r>
              <a:rPr lang="en-US" sz="1000"/>
              <a:t>N. Somanath, P&amp;W</a:t>
            </a:r>
          </a:p>
        </p:txBody>
      </p:sp>
      <p:sp>
        <p:nvSpPr>
          <p:cNvPr id="21517" name="Text Box 29"/>
          <p:cNvSpPr txBox="1">
            <a:spLocks noChangeArrowheads="1"/>
          </p:cNvSpPr>
          <p:nvPr/>
        </p:nvSpPr>
        <p:spPr bwMode="auto">
          <a:xfrm>
            <a:off x="352425" y="5029200"/>
            <a:ext cx="1981200" cy="1169988"/>
          </a:xfrm>
          <a:prstGeom prst="rect">
            <a:avLst/>
          </a:prstGeom>
          <a:noFill/>
          <a:ln w="9525">
            <a:noFill/>
            <a:miter lim="800000"/>
            <a:headEnd/>
            <a:tailEnd/>
          </a:ln>
        </p:spPr>
        <p:txBody>
          <a:bodyPr>
            <a:spAutoFit/>
          </a:bodyPr>
          <a:lstStyle/>
          <a:p>
            <a:pPr marL="114300" indent="-114300">
              <a:buFontTx/>
              <a:buChar char="•"/>
            </a:pPr>
            <a:r>
              <a:rPr lang="en-US" sz="1000"/>
              <a:t>T. Antani, Boeing</a:t>
            </a:r>
          </a:p>
          <a:p>
            <a:pPr marL="114300" indent="-114300">
              <a:buFontTx/>
              <a:buChar char="•"/>
            </a:pPr>
            <a:r>
              <a:rPr lang="en-US" sz="1000"/>
              <a:t>K. Bowcutt, Boeing</a:t>
            </a:r>
          </a:p>
          <a:p>
            <a:pPr marL="114300" indent="-114300">
              <a:buFontTx/>
              <a:buChar char="•"/>
            </a:pPr>
            <a:r>
              <a:rPr lang="en-US" sz="1000"/>
              <a:t>M. Mani, Boeing</a:t>
            </a:r>
          </a:p>
          <a:p>
            <a:pPr marL="114300" indent="-114300">
              <a:buFontTx/>
              <a:buChar char="•"/>
            </a:pPr>
            <a:r>
              <a:rPr lang="en-US" sz="1000"/>
              <a:t>R. Narducci, Boeing</a:t>
            </a:r>
          </a:p>
          <a:p>
            <a:pPr marL="114300" indent="-114300">
              <a:buFontTx/>
              <a:buChar char="•"/>
            </a:pPr>
            <a:r>
              <a:rPr lang="en-US" sz="1000"/>
              <a:t>P. Spalart, Boeing</a:t>
            </a:r>
          </a:p>
          <a:p>
            <a:pPr marL="114300" indent="-114300">
              <a:buFontTx/>
              <a:buChar char="•"/>
            </a:pPr>
            <a:r>
              <a:rPr lang="en-US" sz="1000"/>
              <a:t>J. Vassberg, Boeing</a:t>
            </a:r>
          </a:p>
          <a:p>
            <a:pPr marL="114300" indent="-114300">
              <a:buFontTx/>
              <a:buChar char="•"/>
            </a:pPr>
            <a:r>
              <a:rPr lang="en-US" sz="1000"/>
              <a:t>V. Venkatakrishnan, Boeing</a:t>
            </a:r>
          </a:p>
        </p:txBody>
      </p:sp>
      <p:sp>
        <p:nvSpPr>
          <p:cNvPr id="51" name="Rectangle 30"/>
          <p:cNvSpPr>
            <a:spLocks noChangeArrowheads="1"/>
          </p:cNvSpPr>
          <p:nvPr/>
        </p:nvSpPr>
        <p:spPr bwMode="auto">
          <a:xfrm>
            <a:off x="6677025" y="3028950"/>
            <a:ext cx="1066800" cy="457200"/>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200" b="1"/>
              <a:t>NASA COTR</a:t>
            </a:r>
          </a:p>
          <a:p>
            <a:pPr algn="ctr">
              <a:defRPr/>
            </a:pPr>
            <a:r>
              <a:rPr lang="en-US" sz="1200"/>
              <a:t>William Kleb</a:t>
            </a:r>
          </a:p>
        </p:txBody>
      </p:sp>
      <p:sp>
        <p:nvSpPr>
          <p:cNvPr id="21519" name="Line 32"/>
          <p:cNvSpPr>
            <a:spLocks noChangeShapeType="1"/>
          </p:cNvSpPr>
          <p:nvPr/>
        </p:nvSpPr>
        <p:spPr bwMode="auto">
          <a:xfrm>
            <a:off x="1266825" y="3810000"/>
            <a:ext cx="5029200" cy="0"/>
          </a:xfrm>
          <a:prstGeom prst="line">
            <a:avLst/>
          </a:prstGeom>
          <a:noFill/>
          <a:ln w="9525">
            <a:solidFill>
              <a:schemeClr val="tx1"/>
            </a:solidFill>
            <a:round/>
            <a:headEnd/>
            <a:tailEnd/>
          </a:ln>
        </p:spPr>
        <p:txBody>
          <a:bodyPr/>
          <a:lstStyle/>
          <a:p>
            <a:endParaRPr lang="en-US"/>
          </a:p>
        </p:txBody>
      </p:sp>
      <p:sp>
        <p:nvSpPr>
          <p:cNvPr id="21520" name="Line 33"/>
          <p:cNvSpPr>
            <a:spLocks noChangeShapeType="1"/>
          </p:cNvSpPr>
          <p:nvPr/>
        </p:nvSpPr>
        <p:spPr bwMode="auto">
          <a:xfrm>
            <a:off x="1266825" y="3810000"/>
            <a:ext cx="0" cy="304800"/>
          </a:xfrm>
          <a:prstGeom prst="line">
            <a:avLst/>
          </a:prstGeom>
          <a:noFill/>
          <a:ln w="9525">
            <a:solidFill>
              <a:schemeClr val="tx1"/>
            </a:solidFill>
            <a:round/>
            <a:headEnd/>
            <a:tailEnd/>
          </a:ln>
        </p:spPr>
        <p:txBody>
          <a:bodyPr/>
          <a:lstStyle/>
          <a:p>
            <a:endParaRPr lang="en-US"/>
          </a:p>
        </p:txBody>
      </p:sp>
      <p:sp>
        <p:nvSpPr>
          <p:cNvPr id="21521" name="Line 34"/>
          <p:cNvSpPr>
            <a:spLocks noChangeShapeType="1"/>
          </p:cNvSpPr>
          <p:nvPr/>
        </p:nvSpPr>
        <p:spPr bwMode="auto">
          <a:xfrm>
            <a:off x="4619625" y="3600450"/>
            <a:ext cx="0" cy="381000"/>
          </a:xfrm>
          <a:prstGeom prst="line">
            <a:avLst/>
          </a:prstGeom>
          <a:noFill/>
          <a:ln w="9525">
            <a:solidFill>
              <a:schemeClr val="tx1"/>
            </a:solidFill>
            <a:round/>
            <a:headEnd/>
            <a:tailEnd/>
          </a:ln>
        </p:spPr>
        <p:txBody>
          <a:bodyPr/>
          <a:lstStyle/>
          <a:p>
            <a:endParaRPr lang="en-US"/>
          </a:p>
        </p:txBody>
      </p:sp>
      <p:sp>
        <p:nvSpPr>
          <p:cNvPr id="21522" name="Line 35"/>
          <p:cNvSpPr>
            <a:spLocks noChangeShapeType="1"/>
          </p:cNvSpPr>
          <p:nvPr/>
        </p:nvSpPr>
        <p:spPr bwMode="auto">
          <a:xfrm>
            <a:off x="2867025" y="3810000"/>
            <a:ext cx="0" cy="304800"/>
          </a:xfrm>
          <a:prstGeom prst="line">
            <a:avLst/>
          </a:prstGeom>
          <a:noFill/>
          <a:ln w="9525">
            <a:solidFill>
              <a:schemeClr val="tx1"/>
            </a:solidFill>
            <a:round/>
            <a:headEnd/>
            <a:tailEnd/>
          </a:ln>
        </p:spPr>
        <p:txBody>
          <a:bodyPr/>
          <a:lstStyle/>
          <a:p>
            <a:endParaRPr lang="en-US"/>
          </a:p>
        </p:txBody>
      </p:sp>
      <p:sp>
        <p:nvSpPr>
          <p:cNvPr id="21523" name="Line 36"/>
          <p:cNvSpPr>
            <a:spLocks noChangeShapeType="1"/>
          </p:cNvSpPr>
          <p:nvPr/>
        </p:nvSpPr>
        <p:spPr bwMode="auto">
          <a:xfrm>
            <a:off x="4619625" y="3810000"/>
            <a:ext cx="0" cy="304800"/>
          </a:xfrm>
          <a:prstGeom prst="line">
            <a:avLst/>
          </a:prstGeom>
          <a:noFill/>
          <a:ln w="9525">
            <a:solidFill>
              <a:schemeClr val="tx1"/>
            </a:solidFill>
            <a:round/>
            <a:headEnd/>
            <a:tailEnd/>
          </a:ln>
        </p:spPr>
        <p:txBody>
          <a:bodyPr/>
          <a:lstStyle/>
          <a:p>
            <a:endParaRPr lang="en-US"/>
          </a:p>
        </p:txBody>
      </p:sp>
      <p:sp>
        <p:nvSpPr>
          <p:cNvPr id="21524" name="Line 37"/>
          <p:cNvSpPr>
            <a:spLocks noChangeShapeType="1"/>
          </p:cNvSpPr>
          <p:nvPr/>
        </p:nvSpPr>
        <p:spPr bwMode="auto">
          <a:xfrm>
            <a:off x="6296025" y="3810000"/>
            <a:ext cx="0" cy="304800"/>
          </a:xfrm>
          <a:prstGeom prst="line">
            <a:avLst/>
          </a:prstGeom>
          <a:noFill/>
          <a:ln w="9525">
            <a:solidFill>
              <a:schemeClr val="tx1"/>
            </a:solidFill>
            <a:round/>
            <a:headEnd/>
            <a:tailEnd/>
          </a:ln>
        </p:spPr>
        <p:txBody>
          <a:bodyPr/>
          <a:lstStyle/>
          <a:p>
            <a:endParaRPr lang="en-US"/>
          </a:p>
        </p:txBody>
      </p:sp>
      <p:sp>
        <p:nvSpPr>
          <p:cNvPr id="21525" name="Line 39"/>
          <p:cNvSpPr>
            <a:spLocks noChangeShapeType="1"/>
          </p:cNvSpPr>
          <p:nvPr/>
        </p:nvSpPr>
        <p:spPr bwMode="auto">
          <a:xfrm>
            <a:off x="4619625" y="2762250"/>
            <a:ext cx="0" cy="152400"/>
          </a:xfrm>
          <a:prstGeom prst="line">
            <a:avLst/>
          </a:prstGeom>
          <a:noFill/>
          <a:ln w="9525">
            <a:solidFill>
              <a:schemeClr val="tx1"/>
            </a:solidFill>
            <a:round/>
            <a:headEnd/>
            <a:tailEnd/>
          </a:ln>
        </p:spPr>
        <p:txBody>
          <a:bodyPr/>
          <a:lstStyle/>
          <a:p>
            <a:endParaRPr lang="en-US"/>
          </a:p>
        </p:txBody>
      </p:sp>
      <p:sp>
        <p:nvSpPr>
          <p:cNvPr id="21526" name="Line 40"/>
          <p:cNvSpPr>
            <a:spLocks noChangeShapeType="1"/>
          </p:cNvSpPr>
          <p:nvPr/>
        </p:nvSpPr>
        <p:spPr bwMode="auto">
          <a:xfrm>
            <a:off x="4619625" y="1924050"/>
            <a:ext cx="0" cy="152400"/>
          </a:xfrm>
          <a:prstGeom prst="line">
            <a:avLst/>
          </a:prstGeom>
          <a:noFill/>
          <a:ln w="9525">
            <a:solidFill>
              <a:schemeClr val="tx1"/>
            </a:solidFill>
            <a:round/>
            <a:headEnd/>
            <a:tailEnd/>
          </a:ln>
        </p:spPr>
        <p:txBody>
          <a:bodyPr/>
          <a:lstStyle/>
          <a:p>
            <a:endParaRPr lang="en-US"/>
          </a:p>
        </p:txBody>
      </p:sp>
      <p:sp>
        <p:nvSpPr>
          <p:cNvPr id="60" name="Rectangle 43"/>
          <p:cNvSpPr>
            <a:spLocks noChangeArrowheads="1"/>
          </p:cNvSpPr>
          <p:nvPr/>
        </p:nvSpPr>
        <p:spPr bwMode="auto">
          <a:xfrm>
            <a:off x="352425" y="2609850"/>
            <a:ext cx="1828800" cy="534988"/>
          </a:xfrm>
          <a:prstGeom prst="rect">
            <a:avLst/>
          </a:prstGeom>
          <a:solidFill>
            <a:schemeClr val="tx2">
              <a:lumMod val="20000"/>
              <a:lumOff val="80000"/>
            </a:schemeClr>
          </a:solidFill>
          <a:ln w="19050">
            <a:solidFill>
              <a:schemeClr val="tx1"/>
            </a:solidFill>
            <a:miter lim="800000"/>
            <a:headEnd/>
            <a:tailEnd/>
          </a:ln>
        </p:spPr>
        <p:txBody>
          <a:bodyPr wrap="none" anchor="ctr"/>
          <a:lstStyle/>
          <a:p>
            <a:pPr algn="ctr">
              <a:defRPr/>
            </a:pPr>
            <a:r>
              <a:rPr lang="en-US" sz="1000" b="1" dirty="0"/>
              <a:t>Boeing Business Team</a:t>
            </a:r>
          </a:p>
          <a:p>
            <a:pPr algn="ctr">
              <a:defRPr/>
            </a:pPr>
            <a:r>
              <a:rPr lang="en-US" sz="1000" dirty="0" smtClean="0"/>
              <a:t>Kurt </a:t>
            </a:r>
            <a:r>
              <a:rPr lang="en-US" sz="1000" dirty="0" err="1" smtClean="0"/>
              <a:t>Bratten</a:t>
            </a:r>
            <a:endParaRPr lang="en-US" sz="1000" dirty="0"/>
          </a:p>
        </p:txBody>
      </p:sp>
      <p:sp>
        <p:nvSpPr>
          <p:cNvPr id="62" name="Rectangle 45"/>
          <p:cNvSpPr>
            <a:spLocks noChangeArrowheads="1"/>
          </p:cNvSpPr>
          <p:nvPr/>
        </p:nvSpPr>
        <p:spPr bwMode="auto">
          <a:xfrm>
            <a:off x="7286625" y="4114800"/>
            <a:ext cx="1447800" cy="838200"/>
          </a:xfrm>
          <a:prstGeom prst="rect">
            <a:avLst/>
          </a:prstGeom>
          <a:solidFill>
            <a:schemeClr val="tx2">
              <a:lumMod val="20000"/>
              <a:lumOff val="80000"/>
            </a:schemeClr>
          </a:solidFill>
          <a:ln w="9525">
            <a:pattFill prst="lgCheck">
              <a:fgClr>
                <a:schemeClr val="tx1"/>
              </a:fgClr>
              <a:bgClr>
                <a:srgbClr val="FFFFFF"/>
              </a:bgClr>
            </a:pattFill>
            <a:miter lim="800000"/>
            <a:headEnd/>
            <a:tailEnd/>
          </a:ln>
        </p:spPr>
        <p:txBody>
          <a:bodyPr wrap="none" anchor="ctr"/>
          <a:lstStyle/>
          <a:p>
            <a:pPr algn="ctr">
              <a:defRPr/>
            </a:pPr>
            <a:r>
              <a:rPr lang="en-US" sz="1200" b="1"/>
              <a:t>NASA and </a:t>
            </a:r>
          </a:p>
          <a:p>
            <a:pPr algn="ctr">
              <a:defRPr/>
            </a:pPr>
            <a:r>
              <a:rPr lang="en-US" sz="1200" b="1"/>
              <a:t>Government Lab </a:t>
            </a:r>
          </a:p>
          <a:p>
            <a:pPr algn="ctr">
              <a:defRPr/>
            </a:pPr>
            <a:r>
              <a:rPr lang="en-US" sz="1200" b="1"/>
              <a:t>Researchers</a:t>
            </a:r>
          </a:p>
        </p:txBody>
      </p:sp>
      <p:sp>
        <p:nvSpPr>
          <p:cNvPr id="21529" name="Line 47"/>
          <p:cNvSpPr>
            <a:spLocks noChangeShapeType="1"/>
          </p:cNvSpPr>
          <p:nvPr/>
        </p:nvSpPr>
        <p:spPr bwMode="auto">
          <a:xfrm>
            <a:off x="7896225" y="3810000"/>
            <a:ext cx="0" cy="304800"/>
          </a:xfrm>
          <a:prstGeom prst="line">
            <a:avLst/>
          </a:prstGeom>
          <a:noFill/>
          <a:ln w="12700">
            <a:solidFill>
              <a:schemeClr val="tx1"/>
            </a:solidFill>
            <a:prstDash val="dash"/>
            <a:round/>
            <a:headEnd/>
            <a:tailEnd/>
          </a:ln>
        </p:spPr>
        <p:txBody>
          <a:bodyPr/>
          <a:lstStyle/>
          <a:p>
            <a:endParaRPr lang="en-US"/>
          </a:p>
        </p:txBody>
      </p:sp>
      <p:sp>
        <p:nvSpPr>
          <p:cNvPr id="21530" name="Line 48"/>
          <p:cNvSpPr>
            <a:spLocks noChangeShapeType="1"/>
          </p:cNvSpPr>
          <p:nvPr/>
        </p:nvSpPr>
        <p:spPr bwMode="auto">
          <a:xfrm>
            <a:off x="6296025" y="3810000"/>
            <a:ext cx="1600200" cy="0"/>
          </a:xfrm>
          <a:prstGeom prst="line">
            <a:avLst/>
          </a:prstGeom>
          <a:noFill/>
          <a:ln w="12700">
            <a:solidFill>
              <a:schemeClr val="tx1"/>
            </a:solidFill>
            <a:prstDash val="dash"/>
            <a:round/>
            <a:headEnd/>
            <a:tailEnd/>
          </a:ln>
        </p:spPr>
        <p:txBody>
          <a:bodyPr/>
          <a:lstStyle/>
          <a:p>
            <a:endParaRPr lang="en-US"/>
          </a:p>
        </p:txBody>
      </p:sp>
      <p:sp>
        <p:nvSpPr>
          <p:cNvPr id="21531" name="Text Box 27"/>
          <p:cNvSpPr txBox="1">
            <a:spLocks noChangeArrowheads="1"/>
          </p:cNvSpPr>
          <p:nvPr/>
        </p:nvSpPr>
        <p:spPr bwMode="auto">
          <a:xfrm>
            <a:off x="7286625" y="5057775"/>
            <a:ext cx="1600200" cy="554038"/>
          </a:xfrm>
          <a:prstGeom prst="rect">
            <a:avLst/>
          </a:prstGeom>
          <a:noFill/>
          <a:ln w="9525">
            <a:noFill/>
            <a:miter lim="800000"/>
            <a:headEnd/>
            <a:tailEnd/>
          </a:ln>
        </p:spPr>
        <p:txBody>
          <a:bodyPr>
            <a:spAutoFit/>
          </a:bodyPr>
          <a:lstStyle/>
          <a:p>
            <a:pPr marL="114300" indent="-114300">
              <a:buFontTx/>
              <a:buChar char="•"/>
            </a:pPr>
            <a:r>
              <a:rPr lang="en-US" sz="1000"/>
              <a:t>Sandia</a:t>
            </a:r>
          </a:p>
          <a:p>
            <a:pPr marL="114300" indent="-114300">
              <a:buFontTx/>
              <a:buChar char="•"/>
            </a:pPr>
            <a:r>
              <a:rPr lang="en-US" sz="1000"/>
              <a:t>AFRL</a:t>
            </a:r>
          </a:p>
          <a:p>
            <a:pPr marL="114300" indent="-114300">
              <a:buFontTx/>
              <a:buChar char="•"/>
            </a:pPr>
            <a:r>
              <a:rPr lang="en-US" sz="1000"/>
              <a:t>…</a:t>
            </a:r>
          </a:p>
        </p:txBody>
      </p:sp>
      <p:sp>
        <p:nvSpPr>
          <p:cNvPr id="67" name="Rectangle 43"/>
          <p:cNvSpPr>
            <a:spLocks noChangeArrowheads="1"/>
          </p:cNvSpPr>
          <p:nvPr/>
        </p:nvSpPr>
        <p:spPr bwMode="auto">
          <a:xfrm>
            <a:off x="247650" y="2000250"/>
            <a:ext cx="2057400" cy="381000"/>
          </a:xfrm>
          <a:prstGeom prst="rect">
            <a:avLst/>
          </a:prstGeom>
          <a:solidFill>
            <a:schemeClr val="tx2">
              <a:lumMod val="20000"/>
              <a:lumOff val="80000"/>
            </a:schemeClr>
          </a:solidFill>
          <a:ln w="15875">
            <a:solidFill>
              <a:schemeClr val="tx1"/>
            </a:solidFill>
            <a:miter lim="800000"/>
            <a:headEnd/>
            <a:tailEnd/>
          </a:ln>
        </p:spPr>
        <p:txBody>
          <a:bodyPr wrap="none" anchor="ctr"/>
          <a:lstStyle/>
          <a:p>
            <a:pPr algn="ctr">
              <a:defRPr/>
            </a:pPr>
            <a:r>
              <a:rPr lang="en-US" sz="1000" b="1" dirty="0">
                <a:cs typeface="Arial" charset="0"/>
              </a:rPr>
              <a:t>Technical Advisory Team</a:t>
            </a:r>
          </a:p>
          <a:p>
            <a:pPr algn="ctr">
              <a:defRPr/>
            </a:pPr>
            <a:r>
              <a:rPr lang="en-US" sz="1000" dirty="0">
                <a:cs typeface="Arial" charset="0"/>
              </a:rPr>
              <a:t>Mark Anderson, Leader</a:t>
            </a:r>
          </a:p>
        </p:txBody>
      </p:sp>
      <p:cxnSp>
        <p:nvCxnSpPr>
          <p:cNvPr id="21533" name="Elbow Connector 67"/>
          <p:cNvCxnSpPr>
            <a:cxnSpLocks noChangeShapeType="1"/>
            <a:stCxn id="60" idx="3"/>
            <a:endCxn id="67" idx="3"/>
          </p:cNvCxnSpPr>
          <p:nvPr/>
        </p:nvCxnSpPr>
        <p:spPr bwMode="auto">
          <a:xfrm flipV="1">
            <a:off x="2190750" y="2190750"/>
            <a:ext cx="122238" cy="687388"/>
          </a:xfrm>
          <a:prstGeom prst="bentConnector3">
            <a:avLst>
              <a:gd name="adj1" fmla="val 280519"/>
            </a:avLst>
          </a:prstGeom>
          <a:noFill/>
          <a:ln w="9525" algn="ctr">
            <a:solidFill>
              <a:srgbClr val="000000"/>
            </a:solidFill>
            <a:miter lim="800000"/>
            <a:headEnd/>
            <a:tailEnd/>
          </a:ln>
        </p:spPr>
      </p:cxnSp>
      <p:cxnSp>
        <p:nvCxnSpPr>
          <p:cNvPr id="70" name="Straight Connector 69"/>
          <p:cNvCxnSpPr>
            <a:stCxn id="45" idx="3"/>
            <a:endCxn id="51" idx="1"/>
          </p:cNvCxnSpPr>
          <p:nvPr/>
        </p:nvCxnSpPr>
        <p:spPr>
          <a:xfrm>
            <a:off x="5638800" y="3257550"/>
            <a:ext cx="1038225" cy="0"/>
          </a:xfrm>
          <a:prstGeom prst="line">
            <a:avLst/>
          </a:prstGeom>
        </p:spPr>
        <p:style>
          <a:lnRef idx="1">
            <a:schemeClr val="dk1"/>
          </a:lnRef>
          <a:fillRef idx="0">
            <a:schemeClr val="dk1"/>
          </a:fillRef>
          <a:effectRef idx="0">
            <a:schemeClr val="dk1"/>
          </a:effectRef>
          <a:fontRef idx="minor">
            <a:schemeClr val="tx1"/>
          </a:fontRef>
        </p:style>
      </p:cxnSp>
      <p:sp>
        <p:nvSpPr>
          <p:cNvPr id="21535" name="Line 37"/>
          <p:cNvSpPr>
            <a:spLocks noChangeShapeType="1"/>
          </p:cNvSpPr>
          <p:nvPr/>
        </p:nvSpPr>
        <p:spPr bwMode="auto">
          <a:xfrm>
            <a:off x="2525713" y="2517775"/>
            <a:ext cx="334962" cy="0"/>
          </a:xfrm>
          <a:prstGeom prst="line">
            <a:avLst/>
          </a:prstGeom>
          <a:noFill/>
          <a:ln w="9525">
            <a:solidFill>
              <a:schemeClr val="tx1"/>
            </a:solidFill>
            <a:round/>
            <a:headEnd/>
            <a:tailEnd/>
          </a:ln>
        </p:spPr>
        <p:txBody>
          <a:bodyPr/>
          <a:lstStyle/>
          <a:p>
            <a:endParaRPr lang="en-US"/>
          </a:p>
        </p:txBody>
      </p:sp>
      <p:sp>
        <p:nvSpPr>
          <p:cNvPr id="21536" name="Line 38"/>
          <p:cNvSpPr>
            <a:spLocks noChangeShapeType="1"/>
          </p:cNvSpPr>
          <p:nvPr/>
        </p:nvSpPr>
        <p:spPr bwMode="auto">
          <a:xfrm>
            <a:off x="2860675" y="2517775"/>
            <a:ext cx="0" cy="1189038"/>
          </a:xfrm>
          <a:prstGeom prst="line">
            <a:avLst/>
          </a:prstGeom>
          <a:noFill/>
          <a:ln w="9525">
            <a:solidFill>
              <a:schemeClr val="tx1"/>
            </a:solidFill>
            <a:round/>
            <a:headEnd/>
            <a:tailEnd/>
          </a:ln>
        </p:spPr>
        <p:txBody>
          <a:bodyPr/>
          <a:lstStyle/>
          <a:p>
            <a:endParaRPr lang="en-US"/>
          </a:p>
        </p:txBody>
      </p:sp>
      <p:sp>
        <p:nvSpPr>
          <p:cNvPr id="21537" name="Line 40"/>
          <p:cNvSpPr>
            <a:spLocks noChangeShapeType="1"/>
          </p:cNvSpPr>
          <p:nvPr/>
        </p:nvSpPr>
        <p:spPr bwMode="auto">
          <a:xfrm>
            <a:off x="2860675" y="3705225"/>
            <a:ext cx="1755775" cy="0"/>
          </a:xfrm>
          <a:prstGeom prst="line">
            <a:avLst/>
          </a:prstGeom>
          <a:noFill/>
          <a:ln w="9525">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10"/>
          </p:nvPr>
        </p:nvSpPr>
        <p:spPr>
          <a:noFill/>
        </p:spPr>
        <p:txBody>
          <a:bodyPr/>
          <a:lstStyle/>
          <a:p>
            <a:fld id="{7FE0D2E7-B64D-453B-B4DB-AAA3AF374656}" type="slidenum">
              <a:rPr lang="en-US" smtClean="0"/>
              <a:pPr/>
              <a:t>47</a:t>
            </a:fld>
            <a:endParaRPr lang="en-US" smtClean="0"/>
          </a:p>
        </p:txBody>
      </p:sp>
      <p:sp>
        <p:nvSpPr>
          <p:cNvPr id="27650" name="Title 7"/>
          <p:cNvSpPr>
            <a:spLocks noGrp="1"/>
          </p:cNvSpPr>
          <p:nvPr>
            <p:ph type="title"/>
          </p:nvPr>
        </p:nvSpPr>
        <p:spPr>
          <a:xfrm>
            <a:off x="414338" y="15875"/>
            <a:ext cx="8301037" cy="776288"/>
          </a:xfrm>
        </p:spPr>
        <p:txBody>
          <a:bodyPr/>
          <a:lstStyle/>
          <a:p>
            <a:pPr eaLnBrk="1" hangingPunct="1"/>
            <a:r>
              <a:rPr lang="en-US" smtClean="0"/>
              <a:t>Statement of Work</a:t>
            </a:r>
            <a:br>
              <a:rPr lang="en-US" smtClean="0"/>
            </a:br>
            <a:r>
              <a:rPr lang="en-US" sz="2400" smtClean="0"/>
              <a:t>3.2 Initial Vision of 2030 CFD Code</a:t>
            </a:r>
          </a:p>
        </p:txBody>
      </p:sp>
      <p:sp>
        <p:nvSpPr>
          <p:cNvPr id="2" name="Content Placeholder 8"/>
          <p:cNvSpPr>
            <a:spLocks noGrp="1"/>
          </p:cNvSpPr>
          <p:nvPr>
            <p:ph idx="1"/>
          </p:nvPr>
        </p:nvSpPr>
        <p:spPr>
          <a:xfrm>
            <a:off x="414338" y="1495425"/>
            <a:ext cx="8301037" cy="4473575"/>
          </a:xfrm>
        </p:spPr>
        <p:txBody>
          <a:bodyPr/>
          <a:lstStyle/>
          <a:p>
            <a:pPr marL="342900" indent="-342900" eaLnBrk="1" hangingPunct="1"/>
            <a:r>
              <a:rPr lang="en-US" smtClean="0">
                <a:solidFill>
                  <a:schemeClr val="tx2"/>
                </a:solidFill>
              </a:rPr>
              <a:t>3.2.1</a:t>
            </a:r>
            <a:r>
              <a:rPr lang="en-US" smtClean="0"/>
              <a:t> Initial Vision Development</a:t>
            </a:r>
            <a:endParaRPr lang="en-US" smtClean="0">
              <a:solidFill>
                <a:srgbClr val="990033"/>
              </a:solidFill>
            </a:endParaRPr>
          </a:p>
          <a:p>
            <a:pPr marL="549275" lvl="1" indent="-342900" eaLnBrk="1" hangingPunct="1">
              <a:spcBef>
                <a:spcPts val="400"/>
              </a:spcBef>
            </a:pPr>
            <a:r>
              <a:rPr lang="en-US" sz="1800" smtClean="0"/>
              <a:t>Collect and establish requirements </a:t>
            </a:r>
            <a:r>
              <a:rPr lang="en-US" sz="2200" b="1" smtClean="0">
                <a:solidFill>
                  <a:srgbClr val="990033"/>
                </a:solidFill>
              </a:rPr>
              <a:t>(Deliverable 2)</a:t>
            </a:r>
            <a:endParaRPr lang="en-US" sz="2200" b="1" smtClean="0"/>
          </a:p>
          <a:p>
            <a:pPr marL="549275" lvl="1" indent="-342900" eaLnBrk="1" hangingPunct="1">
              <a:spcBef>
                <a:spcPts val="400"/>
              </a:spcBef>
            </a:pPr>
            <a:r>
              <a:rPr lang="en-US" sz="1800" smtClean="0"/>
              <a:t>Identify shortcomings and gaps in current CFD technology</a:t>
            </a:r>
          </a:p>
          <a:p>
            <a:pPr marL="549275" lvl="1" indent="-342900" eaLnBrk="1" hangingPunct="1">
              <a:spcBef>
                <a:spcPts val="400"/>
              </a:spcBef>
            </a:pPr>
            <a:r>
              <a:rPr lang="en-US" sz="1800" smtClean="0"/>
              <a:t>Consider interplay of 2030 CFD Code with multi-physics analysis capabilities, quantification of computational uncertainty, and emerging High Performance Computing (HPC) infrastructure</a:t>
            </a:r>
          </a:p>
          <a:p>
            <a:pPr marL="549275" lvl="1" indent="-342900" eaLnBrk="1" hangingPunct="1">
              <a:spcBef>
                <a:spcPts val="400"/>
              </a:spcBef>
            </a:pPr>
            <a:r>
              <a:rPr lang="en-US" sz="1800" smtClean="0"/>
              <a:t>Identify impediments to achieving the 2030 Vision CFD Code</a:t>
            </a:r>
          </a:p>
          <a:p>
            <a:pPr marL="342900" indent="-342900" eaLnBrk="1" hangingPunct="1">
              <a:spcBef>
                <a:spcPts val="1200"/>
              </a:spcBef>
            </a:pPr>
            <a:r>
              <a:rPr lang="en-US" smtClean="0">
                <a:solidFill>
                  <a:schemeClr val="tx2"/>
                </a:solidFill>
              </a:rPr>
              <a:t>3.2.2</a:t>
            </a:r>
            <a:r>
              <a:rPr lang="en-US" smtClean="0"/>
              <a:t> Survey of CFD Community</a:t>
            </a:r>
          </a:p>
          <a:p>
            <a:pPr marL="549275" lvl="1" indent="-342900" eaLnBrk="1" hangingPunct="1">
              <a:spcBef>
                <a:spcPct val="20000"/>
              </a:spcBef>
            </a:pPr>
            <a:r>
              <a:rPr lang="en-US" sz="1800" smtClean="0"/>
              <a:t>Develop and conduct comprehensive technical survey to pulse CFD and scientific communities on CFD requirements, gaps, limitations, and impediments</a:t>
            </a:r>
          </a:p>
          <a:p>
            <a:pPr marL="549275" lvl="1" indent="-342900" eaLnBrk="1" hangingPunct="1">
              <a:spcBef>
                <a:spcPct val="20000"/>
              </a:spcBef>
            </a:pPr>
            <a:endParaRPr lang="en-US" sz="1800" smtClean="0"/>
          </a:p>
          <a:p>
            <a:pPr marL="549275" lvl="1" indent="-342900" eaLnBrk="1" hangingPunct="1">
              <a:spcBef>
                <a:spcPct val="20000"/>
              </a:spcBef>
              <a:buFont typeface="Wingdings" pitchFamily="2" charset="2"/>
              <a:buNone/>
            </a:pPr>
            <a:endParaRPr lang="en-US" sz="1800" smtClean="0"/>
          </a:p>
          <a:p>
            <a:pPr marL="549275" lvl="1" indent="-342900" eaLnBrk="1" hangingPunct="1">
              <a:spcBef>
                <a:spcPct val="20000"/>
              </a:spcBef>
              <a:buFont typeface="Wingdings" pitchFamily="2" charset="2"/>
              <a:buNone/>
            </a:pPr>
            <a:endParaRPr lang="en-US" sz="1000" smtClean="0"/>
          </a:p>
          <a:p>
            <a:pPr marL="549275" lvl="1" indent="-342900" eaLnBrk="1" hangingPunct="1">
              <a:spcBef>
                <a:spcPct val="20000"/>
              </a:spcBef>
            </a:pPr>
            <a:r>
              <a:rPr lang="en-US" sz="1800" smtClean="0"/>
              <a:t>Develop list of CFD limitations, gaps, and impediments </a:t>
            </a:r>
            <a:r>
              <a:rPr lang="en-US" sz="2200" b="1" smtClean="0">
                <a:solidFill>
                  <a:srgbClr val="990033"/>
                </a:solidFill>
              </a:rPr>
              <a:t>(Deliverable 3)</a:t>
            </a:r>
          </a:p>
        </p:txBody>
      </p:sp>
      <p:graphicFrame>
        <p:nvGraphicFramePr>
          <p:cNvPr id="5" name="Table 4"/>
          <p:cNvGraphicFramePr>
            <a:graphicFrameLocks noGrp="1"/>
          </p:cNvGraphicFramePr>
          <p:nvPr/>
        </p:nvGraphicFramePr>
        <p:xfrm>
          <a:off x="906463" y="4922838"/>
          <a:ext cx="7515225" cy="524256"/>
        </p:xfrm>
        <a:graphic>
          <a:graphicData uri="http://schemas.openxmlformats.org/drawingml/2006/table">
            <a:tbl>
              <a:tblPr firstRow="1" bandRow="1">
                <a:tableStyleId>{5C22544A-7EE6-4342-B048-85BDC9FD1C3A}</a:tableStyleId>
              </a:tblPr>
              <a:tblGrid>
                <a:gridCol w="2543175"/>
                <a:gridCol w="2466975"/>
                <a:gridCol w="2505075"/>
              </a:tblGrid>
              <a:tr h="248460">
                <a:tc>
                  <a:txBody>
                    <a:bodyPr/>
                    <a:lstStyle/>
                    <a:p>
                      <a:pPr>
                        <a:buFont typeface="Arial" pitchFamily="34" charset="0"/>
                        <a:buChar char="‒"/>
                      </a:pPr>
                      <a:r>
                        <a:rPr lang="en-US" sz="1600" dirty="0" smtClean="0">
                          <a:solidFill>
                            <a:schemeClr val="tx1"/>
                          </a:solidFill>
                        </a:rPr>
                        <a:t> </a:t>
                      </a:r>
                      <a:r>
                        <a:rPr lang="en-US" sz="1600" b="0" dirty="0" smtClean="0">
                          <a:solidFill>
                            <a:schemeClr val="tx1"/>
                          </a:solidFill>
                        </a:rPr>
                        <a:t>NASA Centers</a:t>
                      </a:r>
                      <a:endParaRPr lang="en-US" sz="1600" b="0" dirty="0">
                        <a:solidFill>
                          <a:schemeClr val="tx1"/>
                        </a:solidFill>
                      </a:endParaRPr>
                    </a:p>
                  </a:txBody>
                  <a:tcPr marT="9144" marB="9144">
                    <a:noFill/>
                  </a:tcPr>
                </a:tc>
                <a:tc>
                  <a:txBody>
                    <a:bodyPr/>
                    <a:lstStyle/>
                    <a:p>
                      <a:pPr>
                        <a:buFont typeface="Arial" pitchFamily="34" charset="0"/>
                        <a:buChar char="‒"/>
                      </a:pPr>
                      <a:r>
                        <a:rPr lang="en-US" sz="1600" dirty="0" smtClean="0">
                          <a:solidFill>
                            <a:schemeClr val="tx1"/>
                          </a:solidFill>
                        </a:rPr>
                        <a:t> </a:t>
                      </a:r>
                      <a:r>
                        <a:rPr lang="en-US" sz="1600" b="0" dirty="0" smtClean="0">
                          <a:solidFill>
                            <a:schemeClr val="tx1"/>
                          </a:solidFill>
                        </a:rPr>
                        <a:t>Government Labs</a:t>
                      </a:r>
                      <a:endParaRPr lang="en-US" sz="1600" b="0" dirty="0">
                        <a:solidFill>
                          <a:schemeClr val="tx1"/>
                        </a:solidFill>
                      </a:endParaRPr>
                    </a:p>
                  </a:txBody>
                  <a:tcPr marT="9144" marB="9144">
                    <a:noFill/>
                  </a:tcPr>
                </a:tc>
                <a:tc>
                  <a:txBody>
                    <a:bodyPr/>
                    <a:lstStyle/>
                    <a:p>
                      <a:pPr>
                        <a:buFont typeface="Arial" pitchFamily="34" charset="0"/>
                        <a:buChar char="‒"/>
                      </a:pPr>
                      <a:r>
                        <a:rPr lang="en-US" sz="1600" dirty="0" smtClean="0">
                          <a:solidFill>
                            <a:schemeClr val="tx1"/>
                          </a:solidFill>
                        </a:rPr>
                        <a:t> </a:t>
                      </a:r>
                      <a:r>
                        <a:rPr lang="en-US" sz="1600" b="0" dirty="0" smtClean="0">
                          <a:solidFill>
                            <a:schemeClr val="tx1"/>
                          </a:solidFill>
                        </a:rPr>
                        <a:t>Aerospace Industry</a:t>
                      </a:r>
                      <a:endParaRPr lang="en-US" sz="1600" b="0" dirty="0">
                        <a:solidFill>
                          <a:schemeClr val="tx1"/>
                        </a:solidFill>
                      </a:endParaRPr>
                    </a:p>
                  </a:txBody>
                  <a:tcPr marT="9144" marB="9144">
                    <a:noFill/>
                  </a:tcPr>
                </a:tc>
              </a:tr>
              <a:tr h="248460">
                <a:tc>
                  <a:txBody>
                    <a:bodyPr/>
                    <a:lstStyle/>
                    <a:p>
                      <a:pPr>
                        <a:buFont typeface="Arial" pitchFamily="34" charset="0"/>
                        <a:buChar char="‒"/>
                      </a:pPr>
                      <a:r>
                        <a:rPr lang="en-US" sz="1600" dirty="0" smtClean="0">
                          <a:solidFill>
                            <a:schemeClr val="tx1"/>
                          </a:solidFill>
                        </a:rPr>
                        <a:t> Academic Institutions</a:t>
                      </a:r>
                      <a:endParaRPr lang="en-US" sz="1600" dirty="0">
                        <a:solidFill>
                          <a:schemeClr val="tx1"/>
                        </a:solidFill>
                      </a:endParaRPr>
                    </a:p>
                  </a:txBody>
                  <a:tcPr marT="9144" marB="9144">
                    <a:noFill/>
                  </a:tcPr>
                </a:tc>
                <a:tc>
                  <a:txBody>
                    <a:bodyPr/>
                    <a:lstStyle/>
                    <a:p>
                      <a:pPr>
                        <a:buFont typeface="Arial" pitchFamily="34" charset="0"/>
                        <a:buChar char="‒"/>
                      </a:pPr>
                      <a:r>
                        <a:rPr lang="en-US" sz="1600" dirty="0" smtClean="0">
                          <a:solidFill>
                            <a:schemeClr val="tx1"/>
                          </a:solidFill>
                        </a:rPr>
                        <a:t> HPC Community</a:t>
                      </a:r>
                      <a:endParaRPr lang="en-US" sz="1600" dirty="0">
                        <a:solidFill>
                          <a:schemeClr val="tx1"/>
                        </a:solidFill>
                      </a:endParaRPr>
                    </a:p>
                  </a:txBody>
                  <a:tcPr marT="9144" marB="9144">
                    <a:noFill/>
                  </a:tcPr>
                </a:tc>
                <a:tc>
                  <a:txBody>
                    <a:bodyPr/>
                    <a:lstStyle/>
                    <a:p>
                      <a:pPr>
                        <a:buFont typeface="Arial" pitchFamily="34" charset="0"/>
                        <a:buChar char="‒"/>
                      </a:pPr>
                      <a:r>
                        <a:rPr lang="en-US" sz="1600" dirty="0" smtClean="0">
                          <a:solidFill>
                            <a:schemeClr val="tx1"/>
                          </a:solidFill>
                        </a:rPr>
                        <a:t> CFD Vendors</a:t>
                      </a:r>
                      <a:endParaRPr lang="en-US" sz="1600" dirty="0">
                        <a:solidFill>
                          <a:schemeClr val="tx1"/>
                        </a:solidFill>
                      </a:endParaRPr>
                    </a:p>
                  </a:txBody>
                  <a:tcPr marT="9144" marB="9144">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10"/>
          </p:nvPr>
        </p:nvSpPr>
        <p:spPr>
          <a:noFill/>
        </p:spPr>
        <p:txBody>
          <a:bodyPr/>
          <a:lstStyle/>
          <a:p>
            <a:fld id="{22E5CC27-2A12-40D6-87FF-5294BF262E73}" type="slidenum">
              <a:rPr lang="en-US" smtClean="0"/>
              <a:pPr/>
              <a:t>48</a:t>
            </a:fld>
            <a:endParaRPr lang="en-US" smtClean="0"/>
          </a:p>
        </p:txBody>
      </p:sp>
      <p:sp>
        <p:nvSpPr>
          <p:cNvPr id="29698" name="Title 7"/>
          <p:cNvSpPr>
            <a:spLocks noGrp="1"/>
          </p:cNvSpPr>
          <p:nvPr>
            <p:ph type="title"/>
          </p:nvPr>
        </p:nvSpPr>
        <p:spPr>
          <a:xfrm>
            <a:off x="414338" y="15875"/>
            <a:ext cx="8301037" cy="776288"/>
          </a:xfrm>
        </p:spPr>
        <p:txBody>
          <a:bodyPr/>
          <a:lstStyle/>
          <a:p>
            <a:pPr eaLnBrk="1" hangingPunct="1"/>
            <a:r>
              <a:rPr lang="en-US" smtClean="0"/>
              <a:t>Statement of Work</a:t>
            </a:r>
            <a:br>
              <a:rPr lang="en-US" smtClean="0"/>
            </a:br>
            <a:r>
              <a:rPr lang="en-US" sz="2400" smtClean="0"/>
              <a:t>3.3 Refined Vision of 2030 CFD Code</a:t>
            </a:r>
          </a:p>
        </p:txBody>
      </p:sp>
      <p:sp>
        <p:nvSpPr>
          <p:cNvPr id="2" name="Content Placeholder 8"/>
          <p:cNvSpPr>
            <a:spLocks noGrp="1"/>
          </p:cNvSpPr>
          <p:nvPr>
            <p:ph idx="1"/>
          </p:nvPr>
        </p:nvSpPr>
        <p:spPr>
          <a:xfrm>
            <a:off x="414338" y="1514475"/>
            <a:ext cx="8301037" cy="4552950"/>
          </a:xfrm>
        </p:spPr>
        <p:txBody>
          <a:bodyPr/>
          <a:lstStyle/>
          <a:p>
            <a:pPr marL="342900" indent="-342900" eaLnBrk="1" hangingPunct="1"/>
            <a:r>
              <a:rPr lang="en-US" smtClean="0">
                <a:solidFill>
                  <a:schemeClr val="tx2"/>
                </a:solidFill>
              </a:rPr>
              <a:t>3.3.1</a:t>
            </a:r>
            <a:r>
              <a:rPr lang="en-US" smtClean="0"/>
              <a:t> Collect Survey Feedback </a:t>
            </a:r>
            <a:r>
              <a:rPr lang="en-US" smtClean="0">
                <a:solidFill>
                  <a:srgbClr val="990033"/>
                </a:solidFill>
              </a:rPr>
              <a:t>(Deliverable 4)</a:t>
            </a:r>
          </a:p>
          <a:p>
            <a:pPr marL="549275" lvl="1" indent="-342900" eaLnBrk="1" hangingPunct="1">
              <a:spcBef>
                <a:spcPts val="400"/>
              </a:spcBef>
            </a:pPr>
            <a:r>
              <a:rPr lang="en-US" smtClean="0"/>
              <a:t>Create a comprehensive summary of CFD community survey results</a:t>
            </a:r>
          </a:p>
          <a:p>
            <a:pPr marL="549275" lvl="1" indent="-342900" eaLnBrk="1" hangingPunct="1">
              <a:spcBef>
                <a:spcPts val="200"/>
              </a:spcBef>
            </a:pPr>
            <a:r>
              <a:rPr lang="en-US" smtClean="0"/>
              <a:t>Obtain feedback from CFD community on survey results</a:t>
            </a:r>
          </a:p>
          <a:p>
            <a:pPr marL="342900" indent="-342900" eaLnBrk="1" hangingPunct="1">
              <a:lnSpc>
                <a:spcPct val="150000"/>
              </a:lnSpc>
              <a:spcBef>
                <a:spcPts val="100"/>
              </a:spcBef>
            </a:pPr>
            <a:r>
              <a:rPr lang="en-US" smtClean="0">
                <a:solidFill>
                  <a:schemeClr val="tx2"/>
                </a:solidFill>
              </a:rPr>
              <a:t>3.3.2</a:t>
            </a:r>
            <a:r>
              <a:rPr lang="en-US" smtClean="0"/>
              <a:t> Vision 2030 CFD Code Workshop</a:t>
            </a:r>
          </a:p>
          <a:p>
            <a:pPr marL="549275" lvl="1" indent="-342900" eaLnBrk="1" hangingPunct="1">
              <a:lnSpc>
                <a:spcPct val="100000"/>
              </a:lnSpc>
              <a:spcBef>
                <a:spcPts val="200"/>
              </a:spcBef>
            </a:pPr>
            <a:r>
              <a:rPr lang="en-US" smtClean="0"/>
              <a:t>Plan and host a 2-3 day joint workshop between Boeing team members, NASA FAP and CFD leaders, and the broader CFD community</a:t>
            </a:r>
          </a:p>
          <a:p>
            <a:pPr marL="800100" lvl="2" indent="-342900" eaLnBrk="1" hangingPunct="1">
              <a:spcBef>
                <a:spcPts val="300"/>
              </a:spcBef>
            </a:pPr>
            <a:r>
              <a:rPr lang="en-US" smtClean="0"/>
              <a:t>Establish a definitive view on requirements, priorities, roadblocks, and impediments</a:t>
            </a:r>
          </a:p>
          <a:p>
            <a:pPr marL="800100" lvl="2" indent="-342900" eaLnBrk="1" hangingPunct="1">
              <a:spcBef>
                <a:spcPts val="300"/>
              </a:spcBef>
            </a:pPr>
            <a:r>
              <a:rPr lang="en-US" smtClean="0"/>
              <a:t>Develop realistic technical approaches and generate new ideas in improving CFD capability</a:t>
            </a:r>
          </a:p>
          <a:p>
            <a:pPr marL="800100" lvl="2" indent="-342900" eaLnBrk="1" hangingPunct="1">
              <a:spcBef>
                <a:spcPts val="300"/>
              </a:spcBef>
            </a:pPr>
            <a:r>
              <a:rPr lang="en-US" smtClean="0"/>
              <a:t>Assemble consensus and actionable plans for maturing CFD technologies (using the TRL scale), including identifying validation activities and computational resources</a:t>
            </a:r>
          </a:p>
          <a:p>
            <a:pPr marL="800100" lvl="2" indent="-342900" eaLnBrk="1" hangingPunct="1">
              <a:spcBef>
                <a:spcPts val="300"/>
              </a:spcBef>
            </a:pPr>
            <a:r>
              <a:rPr lang="en-US" smtClean="0"/>
              <a:t>Develop initial timeline for required research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10"/>
          </p:nvPr>
        </p:nvSpPr>
        <p:spPr>
          <a:noFill/>
        </p:spPr>
        <p:txBody>
          <a:bodyPr/>
          <a:lstStyle/>
          <a:p>
            <a:fld id="{8AEDD4FC-EBDB-4093-910F-87533F79AF7C}" type="slidenum">
              <a:rPr lang="en-US" smtClean="0"/>
              <a:pPr/>
              <a:t>49</a:t>
            </a:fld>
            <a:endParaRPr lang="en-US" smtClean="0"/>
          </a:p>
        </p:txBody>
      </p:sp>
      <p:sp>
        <p:nvSpPr>
          <p:cNvPr id="31746" name="Title 7"/>
          <p:cNvSpPr>
            <a:spLocks noGrp="1"/>
          </p:cNvSpPr>
          <p:nvPr>
            <p:ph type="title"/>
          </p:nvPr>
        </p:nvSpPr>
        <p:spPr>
          <a:xfrm>
            <a:off x="414338" y="15875"/>
            <a:ext cx="8301037" cy="776288"/>
          </a:xfrm>
        </p:spPr>
        <p:txBody>
          <a:bodyPr/>
          <a:lstStyle/>
          <a:p>
            <a:pPr eaLnBrk="1" hangingPunct="1"/>
            <a:r>
              <a:rPr lang="en-US" smtClean="0"/>
              <a:t>Statement of Work</a:t>
            </a:r>
            <a:br>
              <a:rPr lang="en-US" smtClean="0"/>
            </a:br>
            <a:r>
              <a:rPr lang="en-US" sz="2400" smtClean="0"/>
              <a:t>3.4 Mid-Term Review</a:t>
            </a:r>
          </a:p>
        </p:txBody>
      </p:sp>
      <p:sp>
        <p:nvSpPr>
          <p:cNvPr id="31747" name="Content Placeholder 8"/>
          <p:cNvSpPr>
            <a:spLocks noGrp="1"/>
          </p:cNvSpPr>
          <p:nvPr>
            <p:ph idx="1"/>
          </p:nvPr>
        </p:nvSpPr>
        <p:spPr>
          <a:xfrm>
            <a:off x="414338" y="1314450"/>
            <a:ext cx="8301037" cy="1708150"/>
          </a:xfrm>
        </p:spPr>
        <p:txBody>
          <a:bodyPr/>
          <a:lstStyle/>
          <a:p>
            <a:pPr marL="342900" indent="-342900" eaLnBrk="1" hangingPunct="1"/>
            <a:r>
              <a:rPr lang="en-US" b="0" smtClean="0"/>
              <a:t>Present a finalized vision of the 2030 CFD Code</a:t>
            </a:r>
          </a:p>
          <a:p>
            <a:pPr marL="342900" indent="-342900" eaLnBrk="1" hangingPunct="1"/>
            <a:r>
              <a:rPr lang="en-US" b="0" smtClean="0"/>
              <a:t>Present an outline of the initial research plan and technology development roadmap</a:t>
            </a:r>
          </a:p>
          <a:p>
            <a:pPr marL="342900" indent="-342900" eaLnBrk="1" hangingPunct="1"/>
            <a:r>
              <a:rPr lang="en-US" b="0" smtClean="0"/>
              <a:t>Develop and deliver mid-term review presentation package</a:t>
            </a:r>
            <a:r>
              <a:rPr lang="en-US" smtClean="0"/>
              <a:t> </a:t>
            </a:r>
            <a:r>
              <a:rPr lang="en-US" smtClean="0">
                <a:solidFill>
                  <a:srgbClr val="990033"/>
                </a:solidFill>
              </a:rPr>
              <a:t>(Deliverable 5)</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6945313" y="6532563"/>
            <a:ext cx="1782762" cy="246062"/>
          </a:xfrm>
          <a:prstGeom prst="rect">
            <a:avLst/>
          </a:prstGeom>
          <a:noFill/>
          <a:ln w="9525">
            <a:noFill/>
            <a:miter lim="800000"/>
            <a:headEnd/>
            <a:tailEnd/>
          </a:ln>
        </p:spPr>
        <p:txBody>
          <a:bodyPr lIns="9144" tIns="9144" rIns="9144" bIns="9144" anchor="b"/>
          <a:lstStyle/>
          <a:p>
            <a:pPr algn="r" eaLnBrk="0" hangingPunct="0"/>
            <a:fld id="{6E7AC1AD-E6A6-451F-8D6B-9C414C0ACFC8}" type="slidenum">
              <a:rPr lang="en-US" sz="1400" b="1"/>
              <a:pPr algn="r" eaLnBrk="0" hangingPunct="0"/>
              <a:t>5</a:t>
            </a:fld>
            <a:endParaRPr lang="en-US" sz="1400" b="1"/>
          </a:p>
        </p:txBody>
      </p:sp>
      <p:sp>
        <p:nvSpPr>
          <p:cNvPr id="13314" name="Title 7"/>
          <p:cNvSpPr>
            <a:spLocks noGrp="1"/>
          </p:cNvSpPr>
          <p:nvPr>
            <p:ph type="title" idx="4294967295"/>
          </p:nvPr>
        </p:nvSpPr>
        <p:spPr>
          <a:xfrm>
            <a:off x="414338" y="349250"/>
            <a:ext cx="8301037" cy="442913"/>
          </a:xfrm>
        </p:spPr>
        <p:txBody>
          <a:bodyPr/>
          <a:lstStyle/>
          <a:p>
            <a:pPr eaLnBrk="1" hangingPunct="1"/>
            <a:r>
              <a:rPr lang="en-US" dirty="0" smtClean="0"/>
              <a:t>Overview of Study</a:t>
            </a:r>
            <a:endParaRPr lang="en-US" sz="1200" i="1" dirty="0" smtClean="0">
              <a:solidFill>
                <a:schemeClr val="bg2"/>
              </a:solidFill>
            </a:endParaRPr>
          </a:p>
        </p:txBody>
      </p:sp>
      <p:sp>
        <p:nvSpPr>
          <p:cNvPr id="2" name="Content Placeholder 8"/>
          <p:cNvSpPr>
            <a:spLocks noGrp="1"/>
          </p:cNvSpPr>
          <p:nvPr>
            <p:ph idx="4294967295"/>
          </p:nvPr>
        </p:nvSpPr>
        <p:spPr>
          <a:xfrm>
            <a:off x="414338" y="1514475"/>
            <a:ext cx="8301037" cy="4770537"/>
          </a:xfrm>
        </p:spPr>
        <p:txBody>
          <a:bodyPr/>
          <a:lstStyle/>
          <a:p>
            <a:pPr marL="342900" indent="-342900" eaLnBrk="1" hangingPunct="1"/>
            <a:r>
              <a:rPr lang="en-US" sz="2400" dirty="0" smtClean="0"/>
              <a:t>“...Address(</a:t>
            </a:r>
            <a:r>
              <a:rPr lang="en-US" sz="2400" dirty="0" err="1" smtClean="0"/>
              <a:t>es</a:t>
            </a:r>
            <a:r>
              <a:rPr lang="en-US" sz="2400" dirty="0" smtClean="0"/>
              <a:t>) the long range planning required by </a:t>
            </a:r>
            <a:r>
              <a:rPr lang="en-US" sz="2400" dirty="0" smtClean="0">
                <a:solidFill>
                  <a:srgbClr val="9E1B32"/>
                </a:solidFill>
              </a:rPr>
              <a:t>NASA’s Revolutionary Computational </a:t>
            </a:r>
            <a:r>
              <a:rPr lang="en-US" sz="2400" dirty="0" err="1" smtClean="0">
                <a:solidFill>
                  <a:srgbClr val="9E1B32"/>
                </a:solidFill>
              </a:rPr>
              <a:t>Aerosciences</a:t>
            </a:r>
            <a:r>
              <a:rPr lang="en-US" sz="2400" dirty="0" smtClean="0">
                <a:solidFill>
                  <a:srgbClr val="9E1B32"/>
                </a:solidFill>
              </a:rPr>
              <a:t> (RCA) </a:t>
            </a:r>
            <a:r>
              <a:rPr lang="en-US" sz="2400" dirty="0" smtClean="0"/>
              <a:t>sub-project, (which is managed under the Aeronautical Sciences Project) of the </a:t>
            </a:r>
            <a:r>
              <a:rPr lang="en-US" sz="2400" u="sng" dirty="0" smtClean="0">
                <a:solidFill>
                  <a:srgbClr val="9E1B32"/>
                </a:solidFill>
              </a:rPr>
              <a:t>Fundamental Aeronautics Program (FAP)”</a:t>
            </a:r>
          </a:p>
          <a:p>
            <a:pPr marL="342900" indent="-342900" eaLnBrk="1" hangingPunct="1">
              <a:buNone/>
            </a:pPr>
            <a:endParaRPr lang="en-US" sz="2000" dirty="0" smtClean="0"/>
          </a:p>
          <a:p>
            <a:pPr marL="573088" lvl="1" indent="0" eaLnBrk="1" hangingPunct="1">
              <a:buNone/>
            </a:pPr>
            <a:r>
              <a:rPr lang="en-US" i="1" dirty="0" smtClean="0"/>
              <a:t>“…provide a </a:t>
            </a:r>
            <a:r>
              <a:rPr lang="en-US" i="1" dirty="0" smtClean="0">
                <a:solidFill>
                  <a:srgbClr val="9E1B32"/>
                </a:solidFill>
              </a:rPr>
              <a:t>knowledge-based forecast of the future computational capabilities</a:t>
            </a:r>
            <a:r>
              <a:rPr lang="en-US" i="1" dirty="0" smtClean="0"/>
              <a:t> required for </a:t>
            </a:r>
            <a:r>
              <a:rPr lang="en-US" i="1" u="sng" dirty="0" smtClean="0">
                <a:solidFill>
                  <a:srgbClr val="9E1B32"/>
                </a:solidFill>
              </a:rPr>
              <a:t>turbulent, transitional, and reacting flow simulations</a:t>
            </a:r>
            <a:r>
              <a:rPr lang="en-US" i="1" dirty="0" smtClean="0"/>
              <a:t>…”</a:t>
            </a:r>
          </a:p>
          <a:p>
            <a:pPr marL="573088" lvl="1" indent="0" eaLnBrk="1" hangingPunct="1">
              <a:spcBef>
                <a:spcPts val="1200"/>
              </a:spcBef>
              <a:buNone/>
            </a:pPr>
            <a:r>
              <a:rPr lang="en-US" i="1" dirty="0" smtClean="0"/>
              <a:t>“…and to </a:t>
            </a:r>
            <a:r>
              <a:rPr lang="en-US" i="1" u="sng" dirty="0" smtClean="0">
                <a:solidFill>
                  <a:srgbClr val="9E1B32"/>
                </a:solidFill>
              </a:rPr>
              <a:t>lay the foundation </a:t>
            </a:r>
            <a:r>
              <a:rPr lang="en-US" i="1" dirty="0" smtClean="0"/>
              <a:t>for the development of a </a:t>
            </a:r>
            <a:r>
              <a:rPr lang="en-US" i="1" dirty="0" smtClean="0">
                <a:solidFill>
                  <a:srgbClr val="9E1B32"/>
                </a:solidFill>
              </a:rPr>
              <a:t>future framework/environment </a:t>
            </a:r>
            <a:r>
              <a:rPr lang="en-US" i="1" dirty="0" smtClean="0"/>
              <a:t>where physics-based, accurate predictions of complex turbulent flows, including flow separation, can be accomplished routinely and efficiently </a:t>
            </a:r>
            <a:r>
              <a:rPr lang="en-US" i="1" dirty="0" smtClean="0">
                <a:solidFill>
                  <a:srgbClr val="9E1B32"/>
                </a:solidFill>
              </a:rPr>
              <a:t>in cooperation </a:t>
            </a:r>
            <a:r>
              <a:rPr lang="en-US" i="1" dirty="0" smtClean="0"/>
              <a:t>with other physics-based simulations </a:t>
            </a:r>
            <a:r>
              <a:rPr lang="en-US" i="1" u="sng" dirty="0" smtClean="0">
                <a:solidFill>
                  <a:srgbClr val="9E1B32"/>
                </a:solidFill>
              </a:rPr>
              <a:t>to enable multi-physics analysis and design</a:t>
            </a:r>
            <a:r>
              <a:rPr lang="en-US" i="1"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10"/>
          </p:nvPr>
        </p:nvSpPr>
        <p:spPr>
          <a:noFill/>
        </p:spPr>
        <p:txBody>
          <a:bodyPr/>
          <a:lstStyle/>
          <a:p>
            <a:fld id="{939170A6-874C-4F45-930E-EF8C05B5AEE2}" type="slidenum">
              <a:rPr lang="en-US" smtClean="0"/>
              <a:pPr/>
              <a:t>50</a:t>
            </a:fld>
            <a:endParaRPr lang="en-US" smtClean="0"/>
          </a:p>
        </p:txBody>
      </p:sp>
      <p:sp>
        <p:nvSpPr>
          <p:cNvPr id="33794" name="Title 7"/>
          <p:cNvSpPr>
            <a:spLocks noGrp="1"/>
          </p:cNvSpPr>
          <p:nvPr>
            <p:ph type="title"/>
          </p:nvPr>
        </p:nvSpPr>
        <p:spPr>
          <a:xfrm>
            <a:off x="414338" y="15875"/>
            <a:ext cx="8301037" cy="776288"/>
          </a:xfrm>
        </p:spPr>
        <p:txBody>
          <a:bodyPr/>
          <a:lstStyle/>
          <a:p>
            <a:pPr eaLnBrk="1" hangingPunct="1"/>
            <a:r>
              <a:rPr lang="en-US" smtClean="0"/>
              <a:t>Statement of Work</a:t>
            </a:r>
            <a:br>
              <a:rPr lang="en-US" smtClean="0"/>
            </a:br>
            <a:r>
              <a:rPr lang="en-US" sz="2400" smtClean="0"/>
              <a:t>3.5 Vision 2030 CFD Code Integrated Plan and Roadmap</a:t>
            </a:r>
          </a:p>
        </p:txBody>
      </p:sp>
      <p:sp>
        <p:nvSpPr>
          <p:cNvPr id="2" name="Content Placeholder 8"/>
          <p:cNvSpPr>
            <a:spLocks noGrp="1"/>
          </p:cNvSpPr>
          <p:nvPr>
            <p:ph idx="1"/>
          </p:nvPr>
        </p:nvSpPr>
        <p:spPr>
          <a:xfrm>
            <a:off x="414338" y="1495425"/>
            <a:ext cx="8301037" cy="3494088"/>
          </a:xfrm>
        </p:spPr>
        <p:txBody>
          <a:bodyPr/>
          <a:lstStyle/>
          <a:p>
            <a:pPr marL="342900" indent="-342900" eaLnBrk="1" hangingPunct="1"/>
            <a:r>
              <a:rPr lang="en-US" smtClean="0">
                <a:solidFill>
                  <a:schemeClr val="tx2"/>
                </a:solidFill>
              </a:rPr>
              <a:t>3.5.1</a:t>
            </a:r>
            <a:r>
              <a:rPr lang="en-US" smtClean="0"/>
              <a:t> Develop Detailed Research Plan and Roadmap</a:t>
            </a:r>
          </a:p>
          <a:p>
            <a:pPr marL="549275" lvl="1" indent="-342900" eaLnBrk="1" hangingPunct="1">
              <a:spcBef>
                <a:spcPts val="200"/>
              </a:spcBef>
            </a:pPr>
            <a:r>
              <a:rPr lang="en-US" smtClean="0"/>
              <a:t>Technology trends</a:t>
            </a:r>
          </a:p>
          <a:p>
            <a:pPr marL="549275" lvl="1" indent="-342900" eaLnBrk="1" hangingPunct="1">
              <a:spcBef>
                <a:spcPts val="200"/>
              </a:spcBef>
            </a:pPr>
            <a:r>
              <a:rPr lang="en-US" smtClean="0"/>
              <a:t>Anticipated technology challenges</a:t>
            </a:r>
          </a:p>
          <a:p>
            <a:pPr marL="549275" lvl="1" indent="-342900" eaLnBrk="1" hangingPunct="1">
              <a:spcBef>
                <a:spcPts val="200"/>
              </a:spcBef>
            </a:pPr>
            <a:r>
              <a:rPr lang="en-US" smtClean="0"/>
              <a:t>Success metrics and appropriate exit criteria</a:t>
            </a:r>
          </a:p>
          <a:p>
            <a:pPr marL="549275" lvl="1" indent="-342900" eaLnBrk="1" hangingPunct="1">
              <a:spcBef>
                <a:spcPts val="200"/>
              </a:spcBef>
            </a:pPr>
            <a:r>
              <a:rPr lang="en-US" smtClean="0"/>
              <a:t>Estimated 2030 code performance</a:t>
            </a:r>
          </a:p>
          <a:p>
            <a:pPr marL="342900" indent="-342900" eaLnBrk="1" hangingPunct="1"/>
            <a:r>
              <a:rPr lang="en-US" smtClean="0">
                <a:solidFill>
                  <a:schemeClr val="tx2"/>
                </a:solidFill>
              </a:rPr>
              <a:t>3.5.2</a:t>
            </a:r>
            <a:r>
              <a:rPr lang="en-US" smtClean="0"/>
              <a:t> Develop System-Level View of Architecture</a:t>
            </a:r>
          </a:p>
          <a:p>
            <a:pPr marL="549275" lvl="1" indent="-342900" eaLnBrk="1" hangingPunct="1">
              <a:spcBef>
                <a:spcPct val="10000"/>
              </a:spcBef>
            </a:pPr>
            <a:r>
              <a:rPr lang="en-US" smtClean="0"/>
              <a:t>Numerical algorithms and solution technology</a:t>
            </a:r>
          </a:p>
          <a:p>
            <a:pPr marL="549275" lvl="1" indent="-342900" eaLnBrk="1" hangingPunct="1">
              <a:spcBef>
                <a:spcPct val="10000"/>
              </a:spcBef>
            </a:pPr>
            <a:r>
              <a:rPr lang="en-US" smtClean="0"/>
              <a:t>Software design</a:t>
            </a:r>
          </a:p>
          <a:p>
            <a:pPr marL="549275" lvl="1" indent="-342900" eaLnBrk="1" hangingPunct="1">
              <a:spcBef>
                <a:spcPct val="10000"/>
              </a:spcBef>
            </a:pPr>
            <a:r>
              <a:rPr lang="en-US" smtClean="0"/>
              <a:t>Acknowledge and consider likely interconnectivity with future multi-disciplinary design/optimization and analysis systems</a:t>
            </a:r>
          </a:p>
          <a:p>
            <a:pPr marL="342900" indent="-342900" eaLnBrk="1" hangingPunct="1"/>
            <a:r>
              <a:rPr lang="en-US" smtClean="0">
                <a:solidFill>
                  <a:schemeClr val="tx2"/>
                </a:solidFill>
              </a:rPr>
              <a:t>3.5.3</a:t>
            </a:r>
            <a:r>
              <a:rPr lang="en-US" smtClean="0"/>
              <a:t> Answers to the Key NASA Questions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10"/>
          </p:nvPr>
        </p:nvSpPr>
        <p:spPr>
          <a:noFill/>
        </p:spPr>
        <p:txBody>
          <a:bodyPr/>
          <a:lstStyle/>
          <a:p>
            <a:fld id="{BE9E1C98-C1B6-42B3-A7E8-BCFA89697AEA}" type="slidenum">
              <a:rPr lang="en-US" smtClean="0"/>
              <a:pPr/>
              <a:t>51</a:t>
            </a:fld>
            <a:endParaRPr lang="en-US" smtClean="0"/>
          </a:p>
        </p:txBody>
      </p:sp>
      <p:sp>
        <p:nvSpPr>
          <p:cNvPr id="35842" name="Title 7"/>
          <p:cNvSpPr>
            <a:spLocks noGrp="1"/>
          </p:cNvSpPr>
          <p:nvPr>
            <p:ph type="title"/>
          </p:nvPr>
        </p:nvSpPr>
        <p:spPr>
          <a:xfrm>
            <a:off x="414338" y="15875"/>
            <a:ext cx="8301037" cy="776288"/>
          </a:xfrm>
        </p:spPr>
        <p:txBody>
          <a:bodyPr/>
          <a:lstStyle/>
          <a:p>
            <a:pPr eaLnBrk="1" hangingPunct="1"/>
            <a:r>
              <a:rPr lang="en-US" smtClean="0"/>
              <a:t>Statement of Work</a:t>
            </a:r>
            <a:br>
              <a:rPr lang="en-US" smtClean="0"/>
            </a:br>
            <a:r>
              <a:rPr lang="en-US" sz="2400" smtClean="0"/>
              <a:t>3.6 Final Review</a:t>
            </a:r>
          </a:p>
        </p:txBody>
      </p:sp>
      <p:sp>
        <p:nvSpPr>
          <p:cNvPr id="35843" name="Content Placeholder 8"/>
          <p:cNvSpPr>
            <a:spLocks noGrp="1"/>
          </p:cNvSpPr>
          <p:nvPr>
            <p:ph idx="1"/>
          </p:nvPr>
        </p:nvSpPr>
        <p:spPr>
          <a:xfrm>
            <a:off x="414338" y="1314450"/>
            <a:ext cx="8301037" cy="2009775"/>
          </a:xfrm>
        </p:spPr>
        <p:txBody>
          <a:bodyPr/>
          <a:lstStyle/>
          <a:p>
            <a:pPr marL="342900" indent="-342900" eaLnBrk="1" hangingPunct="1"/>
            <a:r>
              <a:rPr lang="en-US" b="0" smtClean="0"/>
              <a:t>Present a complete summary of the Vision 2030 CFD Code including comprehensive research plans and technology roadmap</a:t>
            </a:r>
          </a:p>
          <a:p>
            <a:pPr marL="342900" indent="-342900" eaLnBrk="1" hangingPunct="1"/>
            <a:r>
              <a:rPr lang="en-US" b="0" smtClean="0"/>
              <a:t>Develop and deliver final review presentation package</a:t>
            </a:r>
            <a:r>
              <a:rPr lang="en-US" smtClean="0"/>
              <a:t> </a:t>
            </a:r>
            <a:r>
              <a:rPr lang="en-US" smtClean="0">
                <a:solidFill>
                  <a:srgbClr val="990033"/>
                </a:solidFill>
              </a:rPr>
              <a:t>(Deliverable 6)</a:t>
            </a:r>
          </a:p>
          <a:p>
            <a:pPr marL="342900" indent="-342900" eaLnBrk="1" hangingPunct="1"/>
            <a:endParaRPr lang="en-US" smtClean="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10"/>
          </p:nvPr>
        </p:nvSpPr>
        <p:spPr>
          <a:noFill/>
        </p:spPr>
        <p:txBody>
          <a:bodyPr/>
          <a:lstStyle/>
          <a:p>
            <a:fld id="{0205FADF-17C2-43D1-B4C9-67D1C483CE64}" type="slidenum">
              <a:rPr lang="en-US" smtClean="0"/>
              <a:pPr/>
              <a:t>52</a:t>
            </a:fld>
            <a:endParaRPr lang="en-US" smtClean="0"/>
          </a:p>
        </p:txBody>
      </p:sp>
      <p:sp>
        <p:nvSpPr>
          <p:cNvPr id="37890" name="Title 7"/>
          <p:cNvSpPr>
            <a:spLocks noGrp="1"/>
          </p:cNvSpPr>
          <p:nvPr>
            <p:ph type="title"/>
          </p:nvPr>
        </p:nvSpPr>
        <p:spPr>
          <a:xfrm>
            <a:off x="414338" y="15875"/>
            <a:ext cx="8301037" cy="776288"/>
          </a:xfrm>
        </p:spPr>
        <p:txBody>
          <a:bodyPr/>
          <a:lstStyle/>
          <a:p>
            <a:pPr eaLnBrk="1" hangingPunct="1"/>
            <a:r>
              <a:rPr lang="en-US" smtClean="0"/>
              <a:t>Statement of Work</a:t>
            </a:r>
            <a:br>
              <a:rPr lang="en-US" smtClean="0"/>
            </a:br>
            <a:r>
              <a:rPr lang="en-US" sz="2400" smtClean="0"/>
              <a:t>3.7 Final Report</a:t>
            </a:r>
          </a:p>
        </p:txBody>
      </p:sp>
      <p:sp>
        <p:nvSpPr>
          <p:cNvPr id="37891" name="Content Placeholder 8"/>
          <p:cNvSpPr>
            <a:spLocks noGrp="1"/>
          </p:cNvSpPr>
          <p:nvPr>
            <p:ph idx="1"/>
          </p:nvPr>
        </p:nvSpPr>
        <p:spPr>
          <a:xfrm>
            <a:off x="414338" y="1314450"/>
            <a:ext cx="8301037" cy="914400"/>
          </a:xfrm>
        </p:spPr>
        <p:txBody>
          <a:bodyPr/>
          <a:lstStyle/>
          <a:p>
            <a:pPr marL="342900" indent="-342900" eaLnBrk="1" hangingPunct="1"/>
            <a:r>
              <a:rPr lang="en-US" b="0" smtClean="0"/>
              <a:t>Provide a written report for the complete summary of the Vision 2030 CFD Code including comprehensive research plans and technology roadmap </a:t>
            </a:r>
            <a:r>
              <a:rPr lang="en-US" smtClean="0">
                <a:solidFill>
                  <a:srgbClr val="990033"/>
                </a:solidFill>
              </a:rPr>
              <a:t>(Deliverable 7)</a:t>
            </a:r>
            <a:endParaRPr lang="en-US" b="0" smtClean="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10"/>
          </p:nvPr>
        </p:nvSpPr>
        <p:spPr>
          <a:noFill/>
        </p:spPr>
        <p:txBody>
          <a:bodyPr/>
          <a:lstStyle/>
          <a:p>
            <a:fld id="{8D904202-704F-4BDE-B651-A8E1E89EFE0C}" type="slidenum">
              <a:rPr lang="en-US" smtClean="0"/>
              <a:pPr/>
              <a:t>53</a:t>
            </a:fld>
            <a:endParaRPr lang="en-US" smtClean="0"/>
          </a:p>
        </p:txBody>
      </p:sp>
      <p:sp>
        <p:nvSpPr>
          <p:cNvPr id="41986" name="Title 7"/>
          <p:cNvSpPr>
            <a:spLocks noGrp="1"/>
          </p:cNvSpPr>
          <p:nvPr>
            <p:ph type="title"/>
          </p:nvPr>
        </p:nvSpPr>
        <p:spPr>
          <a:xfrm>
            <a:off x="414338" y="349250"/>
            <a:ext cx="8301037" cy="442913"/>
          </a:xfrm>
        </p:spPr>
        <p:txBody>
          <a:bodyPr/>
          <a:lstStyle/>
          <a:p>
            <a:pPr eaLnBrk="1" hangingPunct="1"/>
            <a:r>
              <a:rPr lang="en-US" smtClean="0"/>
              <a:t>Deliverables</a:t>
            </a:r>
            <a:endParaRPr lang="en-US" sz="2400" smtClean="0"/>
          </a:p>
        </p:txBody>
      </p:sp>
      <p:graphicFrame>
        <p:nvGraphicFramePr>
          <p:cNvPr id="33864" name="Group 72"/>
          <p:cNvGraphicFramePr>
            <a:graphicFrameLocks noGrp="1"/>
          </p:cNvGraphicFramePr>
          <p:nvPr/>
        </p:nvGraphicFramePr>
        <p:xfrm>
          <a:off x="427038" y="1381125"/>
          <a:ext cx="8174037" cy="4882413"/>
        </p:xfrm>
        <a:graphic>
          <a:graphicData uri="http://schemas.openxmlformats.org/drawingml/2006/table">
            <a:tbl>
              <a:tblPr/>
              <a:tblGrid>
                <a:gridCol w="752475"/>
                <a:gridCol w="2692400"/>
                <a:gridCol w="765175"/>
                <a:gridCol w="1476375"/>
                <a:gridCol w="2487612"/>
              </a:tblGrid>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DELIVERABLE</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TASK REF</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FORMAT</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DATE</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Kickoff meeting presentation package</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3.1</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Presentation           MS </a:t>
                      </a:r>
                      <a:r>
                        <a:rPr kumimoji="0" lang="en-US" sz="1200" b="1" i="0" u="none" strike="noStrike" cap="none" normalizeH="0" baseline="0" dirty="0" err="1" smtClean="0">
                          <a:ln>
                            <a:noFill/>
                          </a:ln>
                          <a:solidFill>
                            <a:schemeClr val="tx1"/>
                          </a:solidFill>
                          <a:effectLst/>
                          <a:latin typeface="Arial" charset="0"/>
                          <a:cs typeface="Times New Roman" pitchFamily="18" charset="0"/>
                        </a:rPr>
                        <a:t>Powerpoint</a:t>
                      </a:r>
                      <a:endParaRPr kumimoji="0" lang="en-US" sz="1200" b="1" i="0" u="none" strike="noStrike" cap="none" normalizeH="0" baseline="0" dirty="0" smtClean="0">
                        <a:ln>
                          <a:noFill/>
                        </a:ln>
                        <a:solidFill>
                          <a:schemeClr val="tx1"/>
                        </a:solidFill>
                        <a:effectLst/>
                        <a:latin typeface="Arial" charset="0"/>
                        <a:cs typeface="Times New Roman" pitchFamily="18" charset="0"/>
                      </a:endParaRP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26 October 2012</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Initial 2030 CFD Code Requirements</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3.2.1</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Informal Report       MS Word</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28 November 2012</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CFD limitations, gaps, and impediments</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3.2.2</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Informal Report       MS Word</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21 December 2012</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4</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Survey Input Summary</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3.3.1</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Informal Report       MS Word</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28 February 2013</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Mid-term Technical Review Presentation Package</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3.4</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Presentation           MS </a:t>
                      </a:r>
                      <a:r>
                        <a:rPr kumimoji="0" lang="en-US" sz="1200" b="1" i="0" u="none" strike="noStrike" cap="none" normalizeH="0" baseline="0" dirty="0" err="1" smtClean="0">
                          <a:ln>
                            <a:noFill/>
                          </a:ln>
                          <a:solidFill>
                            <a:schemeClr val="tx1"/>
                          </a:solidFill>
                          <a:effectLst/>
                          <a:latin typeface="Arial" charset="0"/>
                          <a:cs typeface="Times New Roman" pitchFamily="18" charset="0"/>
                        </a:rPr>
                        <a:t>Powerpoint</a:t>
                      </a:r>
                      <a:endParaRPr kumimoji="0" lang="en-US" sz="1200" b="1" i="0" u="none" strike="noStrike" cap="none" normalizeH="0" baseline="0" dirty="0" smtClean="0">
                        <a:ln>
                          <a:noFill/>
                        </a:ln>
                        <a:solidFill>
                          <a:schemeClr val="tx1"/>
                        </a:solidFill>
                        <a:effectLst/>
                        <a:latin typeface="Arial" charset="0"/>
                        <a:cs typeface="Times New Roman" pitchFamily="18" charset="0"/>
                      </a:endParaRP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27 March 2013</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6</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Final Technical Review Presentation Package</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3.6</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Presentation           MS </a:t>
                      </a:r>
                      <a:r>
                        <a:rPr kumimoji="0" lang="en-US" sz="1200" b="1" i="0" u="none" strike="noStrike" cap="none" normalizeH="0" baseline="0" dirty="0" err="1" smtClean="0">
                          <a:ln>
                            <a:noFill/>
                          </a:ln>
                          <a:solidFill>
                            <a:schemeClr val="tx1"/>
                          </a:solidFill>
                          <a:effectLst/>
                          <a:latin typeface="Arial" charset="0"/>
                          <a:cs typeface="Times New Roman" pitchFamily="18" charset="0"/>
                        </a:rPr>
                        <a:t>Powerpoint</a:t>
                      </a:r>
                      <a:endParaRPr kumimoji="0" lang="en-US" sz="1200" b="1" i="0" u="none" strike="noStrike" cap="none" normalizeH="0" baseline="0" dirty="0" smtClean="0">
                        <a:ln>
                          <a:noFill/>
                        </a:ln>
                        <a:solidFill>
                          <a:schemeClr val="tx1"/>
                        </a:solidFill>
                        <a:effectLst/>
                        <a:latin typeface="Arial" charset="0"/>
                        <a:cs typeface="Times New Roman" pitchFamily="18" charset="0"/>
                      </a:endParaRP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28 August 2013</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596">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7(a)</a:t>
                      </a:r>
                    </a:p>
                    <a:p>
                      <a:pPr marL="0" marR="0" lvl="0" indent="0" algn="ctr" defTabSz="914400" rtl="0" eaLnBrk="1" fontAlgn="base" latinLnBrk="0" hangingPunct="1">
                        <a:lnSpc>
                          <a:spcPct val="100000"/>
                        </a:lnSpc>
                        <a:spcBef>
                          <a:spcPts val="6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7(b)</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Final written report (draft)</a:t>
                      </a:r>
                    </a:p>
                    <a:p>
                      <a:pPr marL="0" marR="0" lvl="0" indent="0" algn="l" defTabSz="914400" rtl="0" eaLnBrk="1" fontAlgn="base" latinLnBrk="0" hangingPunct="1">
                        <a:lnSpc>
                          <a:spcPct val="100000"/>
                        </a:lnSpc>
                        <a:spcBef>
                          <a:spcPts val="600"/>
                        </a:spcBef>
                        <a:spcAft>
                          <a:spcPts val="12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Final written report</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3.7</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NASA Contractor Report Format</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28 August 2013</a:t>
                      </a:r>
                    </a:p>
                    <a:p>
                      <a:pPr marL="0" marR="0" lvl="0" indent="0" algn="l" defTabSz="914400" rtl="0" eaLnBrk="1" fontAlgn="base" latinLnBrk="0" hangingPunct="1">
                        <a:lnSpc>
                          <a:spcPct val="100000"/>
                        </a:lnSpc>
                        <a:spcBef>
                          <a:spcPts val="6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27 September 2012</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8</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Monthly Project Telecon minutes</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5.2</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Informal Report       MS Word</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 working days after meeting</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9</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Monthly Progress Reports</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5.3</a:t>
                      </a:r>
                    </a:p>
                  </a:txBody>
                  <a:tcPr marL="182880"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Informal Report       MS Word</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15</a:t>
                      </a:r>
                      <a:r>
                        <a:rPr kumimoji="0" lang="en-US" sz="1400" b="1" i="0" u="none" strike="noStrike" cap="none" normalizeH="0" baseline="30000" dirty="0" smtClean="0">
                          <a:ln>
                            <a:noFill/>
                          </a:ln>
                          <a:solidFill>
                            <a:schemeClr val="tx1"/>
                          </a:solidFill>
                          <a:effectLst/>
                          <a:latin typeface="Arial" charset="0"/>
                          <a:cs typeface="Times New Roman" pitchFamily="18" charset="0"/>
                        </a:rPr>
                        <a:t>th</a:t>
                      </a:r>
                      <a:r>
                        <a:rPr kumimoji="0" lang="en-US" sz="1400" b="1" i="0" u="none" strike="noStrike" cap="none" normalizeH="0" baseline="0" dirty="0" smtClean="0">
                          <a:ln>
                            <a:noFill/>
                          </a:ln>
                          <a:solidFill>
                            <a:schemeClr val="tx1"/>
                          </a:solidFill>
                          <a:effectLst/>
                          <a:latin typeface="Arial" charset="0"/>
                          <a:cs typeface="Times New Roman" pitchFamily="18" charset="0"/>
                        </a:rPr>
                        <a:t> calendar day of following month</a:t>
                      </a:r>
                    </a:p>
                  </a:txBody>
                  <a:tcPr marL="39584" marR="3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10"/>
          </p:nvPr>
        </p:nvSpPr>
        <p:spPr>
          <a:noFill/>
        </p:spPr>
        <p:txBody>
          <a:bodyPr/>
          <a:lstStyle/>
          <a:p>
            <a:fld id="{E1D3893B-DDD4-4713-9445-19174B83B381}" type="slidenum">
              <a:rPr lang="en-US" smtClean="0"/>
              <a:pPr/>
              <a:t>54</a:t>
            </a:fld>
            <a:endParaRPr lang="en-US" smtClean="0"/>
          </a:p>
        </p:txBody>
      </p:sp>
      <p:sp>
        <p:nvSpPr>
          <p:cNvPr id="44034" name="Title 7"/>
          <p:cNvSpPr>
            <a:spLocks noGrp="1"/>
          </p:cNvSpPr>
          <p:nvPr>
            <p:ph type="title"/>
          </p:nvPr>
        </p:nvSpPr>
        <p:spPr>
          <a:xfrm>
            <a:off x="414338" y="349250"/>
            <a:ext cx="8301037" cy="442913"/>
          </a:xfrm>
        </p:spPr>
        <p:txBody>
          <a:bodyPr/>
          <a:lstStyle/>
          <a:p>
            <a:pPr eaLnBrk="1" hangingPunct="1"/>
            <a:r>
              <a:rPr lang="en-US" smtClean="0"/>
              <a:t>Meeting &amp; Teleconference Schedule</a:t>
            </a:r>
            <a:endParaRPr lang="en-US" sz="2400" smtClean="0"/>
          </a:p>
        </p:txBody>
      </p:sp>
      <p:graphicFrame>
        <p:nvGraphicFramePr>
          <p:cNvPr id="35888" name="Group 48"/>
          <p:cNvGraphicFramePr>
            <a:graphicFrameLocks noGrp="1"/>
          </p:cNvGraphicFramePr>
          <p:nvPr/>
        </p:nvGraphicFramePr>
        <p:xfrm>
          <a:off x="304800" y="1601788"/>
          <a:ext cx="8486775" cy="3430589"/>
        </p:xfrm>
        <a:graphic>
          <a:graphicData uri="http://schemas.openxmlformats.org/drawingml/2006/table">
            <a:tbl>
              <a:tblPr/>
              <a:tblGrid>
                <a:gridCol w="796925"/>
                <a:gridCol w="2017713"/>
                <a:gridCol w="2438400"/>
                <a:gridCol w="1652587"/>
                <a:gridCol w="1581150"/>
              </a:tblGrid>
              <a:tr h="395288">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REF</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MEETING</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DATE</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DURATION</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LOCATION</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606425">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Kick-Off Meeting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31 October 2012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 Day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NASA Langley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4.1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Monthly Project Meeting </a:t>
                      </a:r>
                      <a:r>
                        <a:rPr kumimoji="0" lang="en-US" sz="1400" b="1" i="0" u="none" strike="noStrike" cap="none" normalizeH="0" baseline="0" dirty="0" err="1" smtClean="0">
                          <a:ln>
                            <a:noFill/>
                          </a:ln>
                          <a:solidFill>
                            <a:schemeClr val="tx1"/>
                          </a:solidFill>
                          <a:effectLst/>
                          <a:latin typeface="Arial" charset="0"/>
                          <a:cs typeface="Times New Roman" pitchFamily="18" charset="0"/>
                        </a:rPr>
                        <a:t>Telecons</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3</a:t>
                      </a:r>
                      <a:r>
                        <a:rPr kumimoji="0" lang="en-US" sz="1400" b="1" i="0" u="none" strike="noStrike" cap="none" normalizeH="0" baseline="30000" dirty="0" smtClean="0">
                          <a:ln>
                            <a:noFill/>
                          </a:ln>
                          <a:solidFill>
                            <a:srgbClr val="FF0000"/>
                          </a:solidFill>
                          <a:effectLst/>
                          <a:latin typeface="Arial" charset="0"/>
                          <a:cs typeface="Times New Roman" pitchFamily="18" charset="0"/>
                        </a:rPr>
                        <a:t>rd</a:t>
                      </a:r>
                      <a:r>
                        <a:rPr kumimoji="0" lang="en-US" sz="1400" b="1" i="0" u="none" strike="noStrike" cap="none" normalizeH="0" baseline="0" dirty="0" smtClean="0">
                          <a:ln>
                            <a:noFill/>
                          </a:ln>
                          <a:solidFill>
                            <a:srgbClr val="FF0000"/>
                          </a:solidFill>
                          <a:effectLst/>
                          <a:latin typeface="Arial" charset="0"/>
                          <a:cs typeface="Times New Roman" pitchFamily="18" charset="0"/>
                        </a:rPr>
                        <a:t> Thursday of each month (8am-9am PST)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 hr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Telephone WEBEX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3.3.2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2030 Vision CFD Code Workshop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rgbClr val="FF0000"/>
                          </a:solidFill>
                          <a:effectLst/>
                          <a:latin typeface="Arial" charset="0"/>
                          <a:cs typeface="Times New Roman" pitchFamily="18" charset="0"/>
                        </a:rPr>
                        <a:t>5-7 March 2013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3 Days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TBD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Mid-Term Technical Review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27-28 March 2013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2 Days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NASA Langley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ts val="1200"/>
                        </a:spcBef>
                        <a:spcAft>
                          <a:spcPts val="90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Final Technical Review Meeting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smtClean="0">
                          <a:ln>
                            <a:noFill/>
                          </a:ln>
                          <a:solidFill>
                            <a:srgbClr val="FF0000"/>
                          </a:solidFill>
                          <a:effectLst/>
                          <a:latin typeface="Arial" charset="0"/>
                          <a:cs typeface="Times New Roman" pitchFamily="18" charset="0"/>
                        </a:rPr>
                        <a:t>24-25 September 2013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2 Days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9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NASA Langley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79" name="TextBox 5"/>
          <p:cNvSpPr txBox="1">
            <a:spLocks noChangeArrowheads="1"/>
          </p:cNvSpPr>
          <p:nvPr/>
        </p:nvSpPr>
        <p:spPr bwMode="auto">
          <a:xfrm>
            <a:off x="7586663" y="0"/>
            <a:ext cx="1557337" cy="369888"/>
          </a:xfrm>
          <a:prstGeom prst="rect">
            <a:avLst/>
          </a:prstGeom>
          <a:noFill/>
          <a:ln w="9525">
            <a:noFill/>
            <a:miter lim="800000"/>
            <a:headEnd/>
            <a:tailEnd/>
          </a:ln>
        </p:spPr>
        <p:txBody>
          <a:bodyPr wrap="none">
            <a:spAutoFit/>
          </a:bodyPr>
          <a:lstStyle/>
          <a:p>
            <a:r>
              <a:rPr lang="en-US">
                <a:solidFill>
                  <a:srgbClr val="FF0000"/>
                </a:solidFill>
              </a:rPr>
              <a:t>PROPOSED</a:t>
            </a:r>
            <a:r>
              <a:rPr lang="en-US"/>
              <a:t> </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10"/>
          </p:nvPr>
        </p:nvSpPr>
        <p:spPr>
          <a:noFill/>
        </p:spPr>
        <p:txBody>
          <a:bodyPr/>
          <a:lstStyle/>
          <a:p>
            <a:fld id="{4847011B-FEF4-4E5F-AF0A-6AD64585A9AD}" type="slidenum">
              <a:rPr lang="en-US" smtClean="0"/>
              <a:pPr/>
              <a:t>55</a:t>
            </a:fld>
            <a:endParaRPr lang="en-US" smtClean="0"/>
          </a:p>
        </p:txBody>
      </p:sp>
      <p:sp>
        <p:nvSpPr>
          <p:cNvPr id="46082" name="Title 7"/>
          <p:cNvSpPr>
            <a:spLocks noGrp="1"/>
          </p:cNvSpPr>
          <p:nvPr>
            <p:ph type="title"/>
          </p:nvPr>
        </p:nvSpPr>
        <p:spPr/>
        <p:txBody>
          <a:bodyPr/>
          <a:lstStyle/>
          <a:p>
            <a:pPr eaLnBrk="1" hangingPunct="1"/>
            <a:r>
              <a:rPr lang="en-US" smtClean="0"/>
              <a:t>Technical Approach</a:t>
            </a:r>
            <a:endParaRPr lang="en-US" sz="2400" smtClean="0"/>
          </a:p>
        </p:txBody>
      </p:sp>
      <p:grpSp>
        <p:nvGrpSpPr>
          <p:cNvPr id="39939" name="Group 17"/>
          <p:cNvGrpSpPr>
            <a:grpSpLocks/>
          </p:cNvGrpSpPr>
          <p:nvPr/>
        </p:nvGrpSpPr>
        <p:grpSpPr bwMode="auto">
          <a:xfrm>
            <a:off x="461963" y="1169988"/>
            <a:ext cx="8183562" cy="558800"/>
            <a:chOff x="291" y="716"/>
            <a:chExt cx="5155" cy="352"/>
          </a:xfrm>
        </p:grpSpPr>
        <p:sp>
          <p:nvSpPr>
            <p:cNvPr id="46116" name="AutoShape 7"/>
            <p:cNvSpPr>
              <a:spLocks noChangeArrowheads="1"/>
            </p:cNvSpPr>
            <p:nvPr/>
          </p:nvSpPr>
          <p:spPr bwMode="auto">
            <a:xfrm>
              <a:off x="291" y="716"/>
              <a:ext cx="5155" cy="352"/>
            </a:xfrm>
            <a:prstGeom prst="rightArrow">
              <a:avLst>
                <a:gd name="adj1" fmla="val 43880"/>
                <a:gd name="adj2" fmla="val 88344"/>
              </a:avLst>
            </a:prstGeom>
            <a:gradFill rotWithShape="1">
              <a:gsLst>
                <a:gs pos="0">
                  <a:schemeClr val="bg1"/>
                </a:gs>
                <a:gs pos="100000">
                  <a:schemeClr val="hlink"/>
                </a:gs>
              </a:gsLst>
              <a:lin ang="0" scaled="1"/>
            </a:gradFill>
            <a:ln w="9525">
              <a:solidFill>
                <a:schemeClr val="tx1"/>
              </a:solidFill>
              <a:miter lim="800000"/>
              <a:headEnd/>
              <a:tailEnd/>
            </a:ln>
          </p:spPr>
          <p:txBody>
            <a:bodyPr wrap="none" anchor="ctr"/>
            <a:lstStyle/>
            <a:p>
              <a:pPr algn="ctr"/>
              <a:endParaRPr lang="en-US"/>
            </a:p>
          </p:txBody>
        </p:sp>
        <p:sp>
          <p:nvSpPr>
            <p:cNvPr id="46117" name="Text Box 9"/>
            <p:cNvSpPr txBox="1">
              <a:spLocks noChangeArrowheads="1"/>
            </p:cNvSpPr>
            <p:nvPr/>
          </p:nvSpPr>
          <p:spPr bwMode="auto">
            <a:xfrm>
              <a:off x="4786" y="791"/>
              <a:ext cx="570" cy="212"/>
            </a:xfrm>
            <a:prstGeom prst="rect">
              <a:avLst/>
            </a:prstGeom>
            <a:noFill/>
            <a:ln w="9525">
              <a:noFill/>
              <a:miter lim="800000"/>
              <a:headEnd/>
              <a:tailEnd/>
            </a:ln>
          </p:spPr>
          <p:txBody>
            <a:bodyPr>
              <a:spAutoFit/>
            </a:bodyPr>
            <a:lstStyle/>
            <a:p>
              <a:r>
                <a:rPr lang="en-US" sz="1600">
                  <a:solidFill>
                    <a:schemeClr val="bg1"/>
                  </a:solidFill>
                </a:rPr>
                <a:t>2030</a:t>
              </a:r>
            </a:p>
          </p:txBody>
        </p:sp>
        <p:sp>
          <p:nvSpPr>
            <p:cNvPr id="46118" name="Text Box 10"/>
            <p:cNvSpPr txBox="1">
              <a:spLocks noChangeArrowheads="1"/>
            </p:cNvSpPr>
            <p:nvPr/>
          </p:nvSpPr>
          <p:spPr bwMode="auto">
            <a:xfrm>
              <a:off x="291" y="782"/>
              <a:ext cx="471" cy="212"/>
            </a:xfrm>
            <a:prstGeom prst="rect">
              <a:avLst/>
            </a:prstGeom>
            <a:noFill/>
            <a:ln w="9525">
              <a:noFill/>
              <a:miter lim="800000"/>
              <a:headEnd/>
              <a:tailEnd/>
            </a:ln>
          </p:spPr>
          <p:txBody>
            <a:bodyPr wrap="none">
              <a:spAutoFit/>
            </a:bodyPr>
            <a:lstStyle/>
            <a:p>
              <a:r>
                <a:rPr lang="en-US" sz="1600"/>
                <a:t>Today</a:t>
              </a:r>
            </a:p>
          </p:txBody>
        </p:sp>
      </p:grpSp>
      <p:sp>
        <p:nvSpPr>
          <p:cNvPr id="46084" name="AutoShape 11"/>
          <p:cNvSpPr>
            <a:spLocks noChangeAspect="1" noChangeArrowheads="1"/>
          </p:cNvSpPr>
          <p:nvPr/>
        </p:nvSpPr>
        <p:spPr bwMode="auto">
          <a:xfrm>
            <a:off x="2371725" y="2909888"/>
            <a:ext cx="4400550" cy="1038225"/>
          </a:xfrm>
          <a:prstGeom prst="rect">
            <a:avLst/>
          </a:prstGeom>
          <a:noFill/>
          <a:ln w="9525">
            <a:noFill/>
            <a:miter lim="800000"/>
            <a:headEnd/>
            <a:tailEnd/>
          </a:ln>
        </p:spPr>
        <p:txBody>
          <a:bodyPr/>
          <a:lstStyle/>
          <a:p>
            <a:endParaRPr lang="en-US"/>
          </a:p>
        </p:txBody>
      </p:sp>
      <p:sp>
        <p:nvSpPr>
          <p:cNvPr id="39948" name="AutoShape 23"/>
          <p:cNvSpPr>
            <a:spLocks noChangeArrowheads="1"/>
          </p:cNvSpPr>
          <p:nvPr/>
        </p:nvSpPr>
        <p:spPr bwMode="auto">
          <a:xfrm>
            <a:off x="3633788" y="3206750"/>
            <a:ext cx="2163762" cy="274638"/>
          </a:xfrm>
          <a:prstGeom prst="leftArrow">
            <a:avLst>
              <a:gd name="adj1" fmla="val 46824"/>
              <a:gd name="adj2" fmla="val 92501"/>
            </a:avLst>
          </a:prstGeom>
          <a:solidFill>
            <a:srgbClr val="3366FF"/>
          </a:solidFill>
          <a:ln w="9525">
            <a:solidFill>
              <a:schemeClr val="tx1"/>
            </a:solidFill>
            <a:miter lim="800000"/>
            <a:headEnd/>
            <a:tailEnd/>
          </a:ln>
        </p:spPr>
        <p:txBody>
          <a:bodyPr wrap="none" anchor="ctr"/>
          <a:lstStyle/>
          <a:p>
            <a:endParaRPr lang="en-US"/>
          </a:p>
        </p:txBody>
      </p:sp>
      <p:sp>
        <p:nvSpPr>
          <p:cNvPr id="39950" name="AutoShape 31"/>
          <p:cNvSpPr>
            <a:spLocks noChangeArrowheads="1"/>
          </p:cNvSpPr>
          <p:nvPr/>
        </p:nvSpPr>
        <p:spPr bwMode="auto">
          <a:xfrm rot="2872248">
            <a:off x="3121819" y="3844131"/>
            <a:ext cx="600075" cy="366713"/>
          </a:xfrm>
          <a:prstGeom prst="leftArrow">
            <a:avLst>
              <a:gd name="adj1" fmla="val 25537"/>
              <a:gd name="adj2" fmla="val 64523"/>
            </a:avLst>
          </a:prstGeom>
          <a:solidFill>
            <a:srgbClr val="3366FF"/>
          </a:solidFill>
          <a:ln w="9525">
            <a:solidFill>
              <a:schemeClr val="tx1"/>
            </a:solidFill>
            <a:miter lim="800000"/>
            <a:headEnd/>
            <a:tailEnd/>
          </a:ln>
        </p:spPr>
        <p:txBody>
          <a:bodyPr rot="10800000" vert="eaVert" wrap="none" anchor="ctr"/>
          <a:lstStyle/>
          <a:p>
            <a:endParaRPr lang="en-US"/>
          </a:p>
        </p:txBody>
      </p:sp>
      <p:sp>
        <p:nvSpPr>
          <p:cNvPr id="39951" name="AutoShape 32"/>
          <p:cNvSpPr>
            <a:spLocks noChangeArrowheads="1"/>
          </p:cNvSpPr>
          <p:nvPr/>
        </p:nvSpPr>
        <p:spPr bwMode="auto">
          <a:xfrm rot="-7824454">
            <a:off x="2790031" y="4202907"/>
            <a:ext cx="600075" cy="366712"/>
          </a:xfrm>
          <a:prstGeom prst="leftArrow">
            <a:avLst>
              <a:gd name="adj1" fmla="val 25537"/>
              <a:gd name="adj2" fmla="val 64523"/>
            </a:avLst>
          </a:prstGeom>
          <a:solidFill>
            <a:srgbClr val="3366FF"/>
          </a:solidFill>
          <a:ln w="9525">
            <a:solidFill>
              <a:schemeClr val="tx1"/>
            </a:solidFill>
            <a:miter lim="800000"/>
            <a:headEnd/>
            <a:tailEnd/>
          </a:ln>
        </p:spPr>
        <p:txBody>
          <a:bodyPr vert="eaVert" wrap="none" anchor="ctr"/>
          <a:lstStyle/>
          <a:p>
            <a:endParaRPr lang="en-US"/>
          </a:p>
        </p:txBody>
      </p:sp>
      <p:sp>
        <p:nvSpPr>
          <p:cNvPr id="39952" name="Text Box 33"/>
          <p:cNvSpPr txBox="1">
            <a:spLocks noChangeArrowheads="1"/>
          </p:cNvSpPr>
          <p:nvPr/>
        </p:nvSpPr>
        <p:spPr bwMode="auto">
          <a:xfrm>
            <a:off x="1328738" y="4816475"/>
            <a:ext cx="1597025" cy="554038"/>
          </a:xfrm>
          <a:prstGeom prst="rect">
            <a:avLst/>
          </a:prstGeom>
          <a:noFill/>
          <a:ln w="9525">
            <a:noFill/>
            <a:miter lim="800000"/>
            <a:headEnd/>
            <a:tailEnd/>
          </a:ln>
        </p:spPr>
        <p:txBody>
          <a:bodyPr>
            <a:spAutoFit/>
          </a:bodyPr>
          <a:lstStyle/>
          <a:p>
            <a:r>
              <a:rPr lang="en-US" sz="1000"/>
              <a:t>Determine </a:t>
            </a:r>
            <a:r>
              <a:rPr lang="en-US" sz="1000" b="1"/>
              <a:t>impediments </a:t>
            </a:r>
            <a:r>
              <a:rPr lang="en-US" sz="1000"/>
              <a:t>and </a:t>
            </a:r>
            <a:r>
              <a:rPr lang="en-US" sz="1000" b="1"/>
              <a:t>roadblocks</a:t>
            </a:r>
          </a:p>
          <a:p>
            <a:r>
              <a:rPr lang="en-US" sz="1000"/>
              <a:t> </a:t>
            </a:r>
          </a:p>
        </p:txBody>
      </p:sp>
      <p:sp>
        <p:nvSpPr>
          <p:cNvPr id="39955" name="AutoShape 37"/>
          <p:cNvSpPr>
            <a:spLocks noChangeArrowheads="1"/>
          </p:cNvSpPr>
          <p:nvPr/>
        </p:nvSpPr>
        <p:spPr bwMode="auto">
          <a:xfrm>
            <a:off x="4351338" y="5651500"/>
            <a:ext cx="630237" cy="387350"/>
          </a:xfrm>
          <a:prstGeom prst="downArrow">
            <a:avLst>
              <a:gd name="adj1" fmla="val 46602"/>
              <a:gd name="adj2" fmla="val 54917"/>
            </a:avLst>
          </a:prstGeom>
          <a:solidFill>
            <a:srgbClr val="0000FF"/>
          </a:solidFill>
          <a:ln w="9525">
            <a:solidFill>
              <a:schemeClr val="tx1"/>
            </a:solidFill>
            <a:miter lim="800000"/>
            <a:headEnd/>
            <a:tailEnd/>
          </a:ln>
        </p:spPr>
        <p:txBody>
          <a:bodyPr wrap="none" anchor="ctr"/>
          <a:lstStyle/>
          <a:p>
            <a:endParaRPr lang="en-US"/>
          </a:p>
        </p:txBody>
      </p:sp>
      <p:sp>
        <p:nvSpPr>
          <p:cNvPr id="39956" name="Text Box 38"/>
          <p:cNvSpPr txBox="1">
            <a:spLocks noChangeArrowheads="1"/>
          </p:cNvSpPr>
          <p:nvPr/>
        </p:nvSpPr>
        <p:spPr bwMode="auto">
          <a:xfrm>
            <a:off x="2008188" y="6126163"/>
            <a:ext cx="5327650" cy="366712"/>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dirty="0"/>
              <a:t>Detailed Research Plan and Technology Roadmap</a:t>
            </a:r>
          </a:p>
        </p:txBody>
      </p:sp>
      <p:grpSp>
        <p:nvGrpSpPr>
          <p:cNvPr id="39963" name="Group 27"/>
          <p:cNvGrpSpPr>
            <a:grpSpLocks/>
          </p:cNvGrpSpPr>
          <p:nvPr/>
        </p:nvGrpSpPr>
        <p:grpSpPr bwMode="auto">
          <a:xfrm>
            <a:off x="3387725" y="4059238"/>
            <a:ext cx="2736850" cy="1463675"/>
            <a:chOff x="2200" y="2473"/>
            <a:chExt cx="1376" cy="922"/>
          </a:xfrm>
        </p:grpSpPr>
        <p:sp>
          <p:nvSpPr>
            <p:cNvPr id="2" name="Cloud"/>
            <p:cNvSpPr>
              <a:spLocks noChangeAspect="1" noEditPoints="1" noChangeArrowheads="1"/>
            </p:cNvSpPr>
            <p:nvPr/>
          </p:nvSpPr>
          <p:spPr bwMode="auto">
            <a:xfrm>
              <a:off x="2200" y="2473"/>
              <a:ext cx="1376" cy="92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noFill/>
              <a:miter lim="800000"/>
              <a:headEnd/>
              <a:tailEnd/>
            </a:ln>
            <a:effectLst>
              <a:outerShdw dist="107763" dir="2700000" algn="ctr" rotWithShape="0">
                <a:srgbClr val="808080"/>
              </a:outerShdw>
            </a:effectLst>
          </p:spPr>
          <p:txBody>
            <a:bodyPr/>
            <a:lstStyle/>
            <a:p>
              <a:pPr>
                <a:lnSpc>
                  <a:spcPct val="90000"/>
                </a:lnSpc>
                <a:defRPr/>
              </a:pPr>
              <a:r>
                <a:rPr lang="en-US" dirty="0"/>
                <a:t>HPC</a:t>
              </a:r>
            </a:p>
            <a:p>
              <a:pPr>
                <a:spcBef>
                  <a:spcPct val="30000"/>
                </a:spcBef>
                <a:defRPr/>
              </a:pPr>
              <a:r>
                <a:rPr lang="en-US" sz="1000" dirty="0"/>
                <a:t>Establish expected </a:t>
              </a:r>
              <a:r>
                <a:rPr lang="en-US" sz="1000" b="1" dirty="0"/>
                <a:t>computing performance </a:t>
              </a:r>
              <a:r>
                <a:rPr lang="en-US" sz="1000" dirty="0"/>
                <a:t>and</a:t>
              </a:r>
              <a:r>
                <a:rPr lang="en-US" sz="1000" b="1" dirty="0"/>
                <a:t> likely outlook for CFD technology application</a:t>
              </a:r>
            </a:p>
          </p:txBody>
        </p:sp>
        <p:pic>
          <p:nvPicPr>
            <p:cNvPr id="46115" name="Picture 15"/>
            <p:cNvPicPr>
              <a:picLocks noChangeAspect="1" noChangeArrowheads="1"/>
            </p:cNvPicPr>
            <p:nvPr/>
          </p:nvPicPr>
          <p:blipFill>
            <a:blip r:embed="rId3" cstate="print"/>
            <a:srcRect/>
            <a:stretch>
              <a:fillRect/>
            </a:stretch>
          </p:blipFill>
          <p:spPr bwMode="auto">
            <a:xfrm>
              <a:off x="2853" y="2673"/>
              <a:ext cx="470" cy="88"/>
            </a:xfrm>
            <a:prstGeom prst="rect">
              <a:avLst/>
            </a:prstGeom>
            <a:noFill/>
            <a:ln w="9525">
              <a:noFill/>
              <a:miter lim="800000"/>
              <a:headEnd/>
              <a:tailEnd/>
            </a:ln>
          </p:spPr>
        </p:pic>
      </p:grpSp>
      <p:sp>
        <p:nvSpPr>
          <p:cNvPr id="39966" name="AutoShape 23"/>
          <p:cNvSpPr>
            <a:spLocks noChangeArrowheads="1"/>
          </p:cNvSpPr>
          <p:nvPr/>
        </p:nvSpPr>
        <p:spPr bwMode="auto">
          <a:xfrm rot="-947440">
            <a:off x="3527425" y="2422525"/>
            <a:ext cx="512763" cy="366713"/>
          </a:xfrm>
          <a:prstGeom prst="leftArrow">
            <a:avLst>
              <a:gd name="adj1" fmla="val 32231"/>
              <a:gd name="adj2" fmla="val 60313"/>
            </a:avLst>
          </a:prstGeom>
          <a:solidFill>
            <a:srgbClr val="3366FF"/>
          </a:solidFill>
          <a:ln w="9525">
            <a:solidFill>
              <a:schemeClr val="tx1"/>
            </a:solidFill>
            <a:miter lim="800000"/>
            <a:headEnd/>
            <a:tailEnd/>
          </a:ln>
        </p:spPr>
        <p:txBody>
          <a:bodyPr wrap="none" anchor="ctr"/>
          <a:lstStyle/>
          <a:p>
            <a:endParaRPr lang="en-US"/>
          </a:p>
        </p:txBody>
      </p:sp>
      <p:grpSp>
        <p:nvGrpSpPr>
          <p:cNvPr id="39984" name="Group 48"/>
          <p:cNvGrpSpPr>
            <a:grpSpLocks/>
          </p:cNvGrpSpPr>
          <p:nvPr/>
        </p:nvGrpSpPr>
        <p:grpSpPr bwMode="auto">
          <a:xfrm>
            <a:off x="161925" y="2178050"/>
            <a:ext cx="3209925" cy="2071688"/>
            <a:chOff x="102" y="1372"/>
            <a:chExt cx="2022" cy="1305"/>
          </a:xfrm>
        </p:grpSpPr>
        <p:sp>
          <p:nvSpPr>
            <p:cNvPr id="37907" name="Cloud"/>
            <p:cNvSpPr>
              <a:spLocks noChangeAspect="1" noEditPoints="1" noChangeArrowheads="1"/>
            </p:cNvSpPr>
            <p:nvPr/>
          </p:nvSpPr>
          <p:spPr bwMode="auto">
            <a:xfrm>
              <a:off x="102" y="1372"/>
              <a:ext cx="2022" cy="13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CC"/>
            </a:solidFill>
            <a:ln w="9525">
              <a:noFill/>
              <a:miter lim="800000"/>
              <a:headEnd/>
              <a:tailEnd/>
            </a:ln>
            <a:effectLst>
              <a:outerShdw dist="107763" dir="2700000" algn="ctr" rotWithShape="0">
                <a:srgbClr val="808080"/>
              </a:outerShdw>
            </a:effectLst>
          </p:spPr>
          <p:txBody>
            <a:bodyPr/>
            <a:lstStyle/>
            <a:p>
              <a:pPr>
                <a:lnSpc>
                  <a:spcPct val="90000"/>
                </a:lnSpc>
                <a:defRPr/>
              </a:pPr>
              <a:r>
                <a:rPr lang="en-US"/>
                <a:t>Academics</a:t>
              </a:r>
            </a:p>
            <a:p>
              <a:pPr>
                <a:lnSpc>
                  <a:spcPct val="90000"/>
                </a:lnSpc>
                <a:defRPr/>
              </a:pPr>
              <a:r>
                <a:rPr lang="en-US"/>
                <a:t>Gov’t Labs</a:t>
              </a:r>
            </a:p>
            <a:p>
              <a:pPr>
                <a:lnSpc>
                  <a:spcPct val="90000"/>
                </a:lnSpc>
                <a:defRPr/>
              </a:pPr>
              <a:r>
                <a:rPr lang="en-US"/>
                <a:t>Industry Labs</a:t>
              </a:r>
            </a:p>
            <a:p>
              <a:pPr>
                <a:spcBef>
                  <a:spcPct val="30000"/>
                </a:spcBef>
                <a:defRPr/>
              </a:pPr>
              <a:r>
                <a:rPr lang="en-US" sz="1000"/>
                <a:t>Identify current CFD technology </a:t>
              </a:r>
              <a:r>
                <a:rPr lang="en-US" sz="1000" b="1"/>
                <a:t>gaps</a:t>
              </a:r>
              <a:r>
                <a:rPr lang="en-US" sz="1000"/>
                <a:t> and </a:t>
              </a:r>
              <a:r>
                <a:rPr lang="en-US" sz="1000" b="1"/>
                <a:t>shortcomings</a:t>
              </a:r>
            </a:p>
          </p:txBody>
        </p:sp>
        <p:pic>
          <p:nvPicPr>
            <p:cNvPr id="46109" name="Picture 3"/>
            <p:cNvPicPr>
              <a:picLocks noChangeAspect="1" noChangeArrowheads="1"/>
            </p:cNvPicPr>
            <p:nvPr/>
          </p:nvPicPr>
          <p:blipFill>
            <a:blip r:embed="rId4" cstate="print"/>
            <a:srcRect/>
            <a:stretch>
              <a:fillRect/>
            </a:stretch>
          </p:blipFill>
          <p:spPr bwMode="auto">
            <a:xfrm>
              <a:off x="1297" y="1544"/>
              <a:ext cx="171" cy="170"/>
            </a:xfrm>
            <a:prstGeom prst="rect">
              <a:avLst/>
            </a:prstGeom>
            <a:noFill/>
            <a:ln w="9525">
              <a:noFill/>
              <a:miter lim="800000"/>
              <a:headEnd/>
              <a:tailEnd/>
            </a:ln>
          </p:spPr>
        </p:pic>
        <p:pic>
          <p:nvPicPr>
            <p:cNvPr id="46110" name="Picture 14"/>
            <p:cNvPicPr>
              <a:picLocks noChangeAspect="1" noChangeArrowheads="1"/>
            </p:cNvPicPr>
            <p:nvPr/>
          </p:nvPicPr>
          <p:blipFill>
            <a:blip r:embed="rId5" cstate="print"/>
            <a:srcRect/>
            <a:stretch>
              <a:fillRect/>
            </a:stretch>
          </p:blipFill>
          <p:spPr bwMode="auto">
            <a:xfrm>
              <a:off x="1422" y="1733"/>
              <a:ext cx="429" cy="132"/>
            </a:xfrm>
            <a:prstGeom prst="rect">
              <a:avLst/>
            </a:prstGeom>
            <a:noFill/>
            <a:ln w="9525">
              <a:noFill/>
              <a:miter lim="800000"/>
              <a:headEnd/>
              <a:tailEnd/>
            </a:ln>
          </p:spPr>
        </p:pic>
        <p:pic>
          <p:nvPicPr>
            <p:cNvPr id="46111" name="Picture 16"/>
            <p:cNvPicPr>
              <a:picLocks noChangeAspect="1" noChangeArrowheads="1"/>
            </p:cNvPicPr>
            <p:nvPr/>
          </p:nvPicPr>
          <p:blipFill>
            <a:blip r:embed="rId6" cstate="print"/>
            <a:srcRect/>
            <a:stretch>
              <a:fillRect/>
            </a:stretch>
          </p:blipFill>
          <p:spPr bwMode="auto">
            <a:xfrm>
              <a:off x="1489" y="1916"/>
              <a:ext cx="479" cy="136"/>
            </a:xfrm>
            <a:prstGeom prst="rect">
              <a:avLst/>
            </a:prstGeom>
            <a:noFill/>
            <a:ln w="9525">
              <a:noFill/>
              <a:miter lim="800000"/>
              <a:headEnd/>
              <a:tailEnd/>
            </a:ln>
          </p:spPr>
        </p:pic>
        <p:pic>
          <p:nvPicPr>
            <p:cNvPr id="46112" name="Picture 34"/>
            <p:cNvPicPr>
              <a:picLocks noChangeAspect="1" noChangeArrowheads="1"/>
            </p:cNvPicPr>
            <p:nvPr/>
          </p:nvPicPr>
          <p:blipFill>
            <a:blip r:embed="rId7" cstate="print"/>
            <a:srcRect/>
            <a:stretch>
              <a:fillRect/>
            </a:stretch>
          </p:blipFill>
          <p:spPr bwMode="auto">
            <a:xfrm>
              <a:off x="1145" y="2293"/>
              <a:ext cx="631" cy="172"/>
            </a:xfrm>
            <a:prstGeom prst="rect">
              <a:avLst/>
            </a:prstGeom>
            <a:noFill/>
            <a:ln w="9525">
              <a:noFill/>
              <a:miter lim="800000"/>
              <a:headEnd/>
              <a:tailEnd/>
            </a:ln>
          </p:spPr>
        </p:pic>
        <p:pic>
          <p:nvPicPr>
            <p:cNvPr id="46113" name="Picture 32"/>
            <p:cNvPicPr>
              <a:picLocks noChangeAspect="1" noChangeArrowheads="1"/>
            </p:cNvPicPr>
            <p:nvPr/>
          </p:nvPicPr>
          <p:blipFill>
            <a:blip r:embed="rId8" cstate="print"/>
            <a:srcRect/>
            <a:stretch>
              <a:fillRect/>
            </a:stretch>
          </p:blipFill>
          <p:spPr bwMode="auto">
            <a:xfrm>
              <a:off x="534" y="2365"/>
              <a:ext cx="620" cy="124"/>
            </a:xfrm>
            <a:prstGeom prst="rect">
              <a:avLst/>
            </a:prstGeom>
            <a:noFill/>
            <a:ln w="9525">
              <a:noFill/>
              <a:miter lim="800000"/>
              <a:headEnd/>
              <a:tailEnd/>
            </a:ln>
          </p:spPr>
        </p:pic>
      </p:grpSp>
      <p:grpSp>
        <p:nvGrpSpPr>
          <p:cNvPr id="39982" name="Group 46"/>
          <p:cNvGrpSpPr>
            <a:grpSpLocks/>
          </p:cNvGrpSpPr>
          <p:nvPr/>
        </p:nvGrpSpPr>
        <p:grpSpPr bwMode="auto">
          <a:xfrm>
            <a:off x="5899150" y="2289175"/>
            <a:ext cx="3101975" cy="1963738"/>
            <a:chOff x="3716" y="1442"/>
            <a:chExt cx="1954" cy="1237"/>
          </a:xfrm>
        </p:grpSpPr>
        <p:sp>
          <p:nvSpPr>
            <p:cNvPr id="3" name="Cloud"/>
            <p:cNvSpPr>
              <a:spLocks noChangeAspect="1" noEditPoints="1" noChangeArrowheads="1"/>
            </p:cNvSpPr>
            <p:nvPr/>
          </p:nvSpPr>
          <p:spPr bwMode="auto">
            <a:xfrm>
              <a:off x="3716" y="1442"/>
              <a:ext cx="1954" cy="12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noFill/>
              <a:miter lim="800000"/>
              <a:headEnd/>
              <a:tailEnd/>
            </a:ln>
            <a:effectLst>
              <a:outerShdw dist="107763" dir="2700000" algn="ctr" rotWithShape="0">
                <a:srgbClr val="808080"/>
              </a:outerShdw>
            </a:effectLst>
          </p:spPr>
          <p:txBody>
            <a:bodyPr/>
            <a:lstStyle/>
            <a:p>
              <a:pPr>
                <a:defRPr/>
              </a:pPr>
              <a:endParaRPr lang="en-US" dirty="0"/>
            </a:p>
            <a:p>
              <a:pPr>
                <a:defRPr/>
              </a:pPr>
              <a:r>
                <a:rPr lang="en-US" dirty="0"/>
                <a:t>Industry</a:t>
              </a:r>
            </a:p>
            <a:p>
              <a:pPr>
                <a:defRPr/>
              </a:pPr>
              <a:r>
                <a:rPr lang="en-US" sz="1000" dirty="0"/>
                <a:t>Define anticipated aerodynamic </a:t>
              </a:r>
            </a:p>
            <a:p>
              <a:pPr>
                <a:defRPr/>
              </a:pPr>
              <a:r>
                <a:rPr lang="en-US" sz="1000" dirty="0"/>
                <a:t>and performance </a:t>
              </a:r>
            </a:p>
            <a:p>
              <a:pPr>
                <a:defRPr/>
              </a:pPr>
              <a:r>
                <a:rPr lang="en-US" sz="1000" b="1" dirty="0"/>
                <a:t>requirements</a:t>
              </a:r>
              <a:r>
                <a:rPr lang="en-US" sz="1000" dirty="0"/>
                <a:t> for competitive </a:t>
              </a:r>
            </a:p>
            <a:p>
              <a:pPr>
                <a:defRPr/>
              </a:pPr>
              <a:r>
                <a:rPr lang="en-US" sz="1000" dirty="0"/>
                <a:t>aerospace vehicle and systems</a:t>
              </a:r>
            </a:p>
          </p:txBody>
        </p:sp>
        <p:pic>
          <p:nvPicPr>
            <p:cNvPr id="46106" name="Picture 14"/>
            <p:cNvPicPr>
              <a:picLocks noChangeAspect="1" noChangeArrowheads="1"/>
            </p:cNvPicPr>
            <p:nvPr/>
          </p:nvPicPr>
          <p:blipFill>
            <a:blip r:embed="rId7" cstate="print"/>
            <a:srcRect/>
            <a:stretch>
              <a:fillRect/>
            </a:stretch>
          </p:blipFill>
          <p:spPr bwMode="auto">
            <a:xfrm>
              <a:off x="4176" y="1623"/>
              <a:ext cx="631" cy="172"/>
            </a:xfrm>
            <a:prstGeom prst="rect">
              <a:avLst/>
            </a:prstGeom>
            <a:noFill/>
            <a:ln w="9525">
              <a:noFill/>
              <a:miter lim="800000"/>
              <a:headEnd/>
              <a:tailEnd/>
            </a:ln>
          </p:spPr>
        </p:pic>
        <p:pic>
          <p:nvPicPr>
            <p:cNvPr id="46107" name="Picture 33"/>
            <p:cNvPicPr>
              <a:picLocks noChangeAspect="1" noChangeArrowheads="1"/>
            </p:cNvPicPr>
            <p:nvPr/>
          </p:nvPicPr>
          <p:blipFill>
            <a:blip r:embed="rId8" cstate="print"/>
            <a:srcRect/>
            <a:stretch>
              <a:fillRect/>
            </a:stretch>
          </p:blipFill>
          <p:spPr bwMode="auto">
            <a:xfrm>
              <a:off x="4639" y="1788"/>
              <a:ext cx="620" cy="124"/>
            </a:xfrm>
            <a:prstGeom prst="rect">
              <a:avLst/>
            </a:prstGeom>
            <a:noFill/>
            <a:ln w="9525">
              <a:noFill/>
              <a:miter lim="800000"/>
              <a:headEnd/>
              <a:tailEnd/>
            </a:ln>
          </p:spPr>
        </p:pic>
      </p:grpSp>
      <p:grpSp>
        <p:nvGrpSpPr>
          <p:cNvPr id="39981" name="Group 45"/>
          <p:cNvGrpSpPr>
            <a:grpSpLocks/>
          </p:cNvGrpSpPr>
          <p:nvPr/>
        </p:nvGrpSpPr>
        <p:grpSpPr bwMode="auto">
          <a:xfrm>
            <a:off x="4121150" y="1217613"/>
            <a:ext cx="2501900" cy="1741487"/>
            <a:chOff x="2596" y="767"/>
            <a:chExt cx="1576" cy="1097"/>
          </a:xfrm>
        </p:grpSpPr>
        <p:sp>
          <p:nvSpPr>
            <p:cNvPr id="37901" name="Cloud"/>
            <p:cNvSpPr>
              <a:spLocks noChangeAspect="1" noEditPoints="1" noChangeArrowheads="1"/>
            </p:cNvSpPr>
            <p:nvPr/>
          </p:nvSpPr>
          <p:spPr bwMode="auto">
            <a:xfrm>
              <a:off x="2596" y="808"/>
              <a:ext cx="1576" cy="1056"/>
            </a:xfrm>
            <a:custGeom>
              <a:avLst/>
              <a:gdLst>
                <a:gd name="T0" fmla="*/ 9878 w 21600"/>
                <a:gd name="T1" fmla="*/ 1066800 h 21600"/>
                <a:gd name="T2" fmla="*/ 1592262 w 21600"/>
                <a:gd name="T3" fmla="*/ 2131328 h 21600"/>
                <a:gd name="T4" fmla="*/ 3181871 w 21600"/>
                <a:gd name="T5" fmla="*/ 1066800 h 21600"/>
                <a:gd name="T6" fmla="*/ 1592262 w 21600"/>
                <a:gd name="T7" fmla="*/ 12199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99"/>
            </a:solidFill>
            <a:ln w="9525">
              <a:noFill/>
              <a:miter lim="800000"/>
              <a:headEnd/>
              <a:tailEnd/>
            </a:ln>
            <a:effectLst>
              <a:outerShdw dist="107763" dir="2700000" algn="ctr" rotWithShape="0">
                <a:srgbClr val="808080"/>
              </a:outerShdw>
            </a:effectLst>
          </p:spPr>
          <p:txBody>
            <a:bodyPr/>
            <a:lstStyle/>
            <a:p>
              <a:pPr>
                <a:defRPr/>
              </a:pPr>
              <a:r>
                <a:rPr lang="en-US" dirty="0"/>
                <a:t>NASA </a:t>
              </a:r>
            </a:p>
            <a:p>
              <a:pPr>
                <a:defRPr/>
              </a:pPr>
              <a:r>
                <a:rPr lang="en-US" sz="1000" dirty="0"/>
                <a:t>Requirements developed for N+2/N+3 systems, including noise, emissions, fuel consumption targets, etc.</a:t>
              </a:r>
            </a:p>
          </p:txBody>
        </p:sp>
        <p:pic>
          <p:nvPicPr>
            <p:cNvPr id="46104" name="Picture 35"/>
            <p:cNvPicPr>
              <a:picLocks noChangeAspect="1" noChangeArrowheads="1"/>
            </p:cNvPicPr>
            <p:nvPr/>
          </p:nvPicPr>
          <p:blipFill>
            <a:blip r:embed="rId9" cstate="print"/>
            <a:srcRect/>
            <a:stretch>
              <a:fillRect/>
            </a:stretch>
          </p:blipFill>
          <p:spPr bwMode="auto">
            <a:xfrm>
              <a:off x="3416" y="767"/>
              <a:ext cx="683" cy="489"/>
            </a:xfrm>
            <a:prstGeom prst="rect">
              <a:avLst/>
            </a:prstGeom>
            <a:noFill/>
            <a:ln w="9525">
              <a:noFill/>
              <a:miter lim="800000"/>
              <a:headEnd/>
              <a:tailEnd/>
            </a:ln>
          </p:spPr>
        </p:pic>
      </p:grpSp>
      <p:sp>
        <p:nvSpPr>
          <p:cNvPr id="39975" name="AutoShape 39"/>
          <p:cNvSpPr>
            <a:spLocks noChangeAspect="1" noChangeArrowheads="1"/>
          </p:cNvSpPr>
          <p:nvPr/>
        </p:nvSpPr>
        <p:spPr bwMode="auto">
          <a:xfrm>
            <a:off x="3462338" y="2319338"/>
            <a:ext cx="2219325" cy="2219325"/>
          </a:xfrm>
          <a:prstGeom prst="rect">
            <a:avLst/>
          </a:prstGeom>
          <a:noFill/>
          <a:ln w="9525">
            <a:noFill/>
            <a:miter lim="800000"/>
            <a:headEnd/>
            <a:tailEnd/>
          </a:ln>
        </p:spPr>
        <p:txBody>
          <a:bodyPr/>
          <a:lstStyle/>
          <a:p>
            <a:endParaRPr lang="en-US"/>
          </a:p>
        </p:txBody>
      </p:sp>
      <p:grpSp>
        <p:nvGrpSpPr>
          <p:cNvPr id="39983" name="Group 47"/>
          <p:cNvGrpSpPr>
            <a:grpSpLocks/>
          </p:cNvGrpSpPr>
          <p:nvPr/>
        </p:nvGrpSpPr>
        <p:grpSpPr bwMode="auto">
          <a:xfrm>
            <a:off x="6731000" y="4221163"/>
            <a:ext cx="2184400" cy="1463675"/>
            <a:chOff x="4240" y="2659"/>
            <a:chExt cx="1376" cy="922"/>
          </a:xfrm>
        </p:grpSpPr>
        <p:sp>
          <p:nvSpPr>
            <p:cNvPr id="37915" name="Cloud"/>
            <p:cNvSpPr>
              <a:spLocks noChangeAspect="1" noEditPoints="1" noChangeArrowheads="1"/>
            </p:cNvSpPr>
            <p:nvPr/>
          </p:nvSpPr>
          <p:spPr bwMode="auto">
            <a:xfrm>
              <a:off x="4240" y="2659"/>
              <a:ext cx="1376" cy="922"/>
            </a:xfrm>
            <a:custGeom>
              <a:avLst/>
              <a:gdLst>
                <a:gd name="T0" fmla="*/ 6776 w 21600"/>
                <a:gd name="T1" fmla="*/ 731837 h 21600"/>
                <a:gd name="T2" fmla="*/ 1092200 w 21600"/>
                <a:gd name="T3" fmla="*/ 1462116 h 21600"/>
                <a:gd name="T4" fmla="*/ 2182580 w 21600"/>
                <a:gd name="T5" fmla="*/ 731837 h 21600"/>
                <a:gd name="T6" fmla="*/ 1092200 w 21600"/>
                <a:gd name="T7" fmla="*/ 8368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solidFill>
            <a:ln w="9525">
              <a:noFill/>
              <a:miter lim="800000"/>
              <a:headEnd/>
              <a:tailEnd/>
            </a:ln>
            <a:effectLst>
              <a:outerShdw dist="107763" dir="2700000" algn="ctr" rotWithShape="0">
                <a:srgbClr val="808080"/>
              </a:outerShdw>
            </a:effectLst>
          </p:spPr>
          <p:txBody>
            <a:bodyPr/>
            <a:lstStyle/>
            <a:p>
              <a:pPr>
                <a:lnSpc>
                  <a:spcPct val="90000"/>
                </a:lnSpc>
                <a:defRPr/>
              </a:pPr>
              <a:r>
                <a:rPr lang="en-US"/>
                <a:t>DoD</a:t>
              </a:r>
            </a:p>
          </p:txBody>
        </p:sp>
        <p:pic>
          <p:nvPicPr>
            <p:cNvPr id="46099" name="Picture 41"/>
            <p:cNvPicPr>
              <a:picLocks noChangeAspect="1" noChangeArrowheads="1"/>
            </p:cNvPicPr>
            <p:nvPr/>
          </p:nvPicPr>
          <p:blipFill>
            <a:blip r:embed="rId10" cstate="print"/>
            <a:srcRect/>
            <a:stretch>
              <a:fillRect/>
            </a:stretch>
          </p:blipFill>
          <p:spPr bwMode="auto">
            <a:xfrm>
              <a:off x="4926" y="2832"/>
              <a:ext cx="242" cy="226"/>
            </a:xfrm>
            <a:prstGeom prst="rect">
              <a:avLst/>
            </a:prstGeom>
            <a:noFill/>
            <a:ln w="9525">
              <a:noFill/>
              <a:miter lim="800000"/>
              <a:headEnd/>
              <a:tailEnd/>
            </a:ln>
          </p:spPr>
        </p:pic>
        <p:pic>
          <p:nvPicPr>
            <p:cNvPr id="46100" name="Picture 42"/>
            <p:cNvPicPr>
              <a:picLocks noChangeAspect="1" noChangeArrowheads="1"/>
            </p:cNvPicPr>
            <p:nvPr/>
          </p:nvPicPr>
          <p:blipFill>
            <a:blip r:embed="rId11" cstate="print"/>
            <a:srcRect/>
            <a:stretch>
              <a:fillRect/>
            </a:stretch>
          </p:blipFill>
          <p:spPr bwMode="auto">
            <a:xfrm>
              <a:off x="4895" y="3088"/>
              <a:ext cx="334" cy="311"/>
            </a:xfrm>
            <a:prstGeom prst="rect">
              <a:avLst/>
            </a:prstGeom>
            <a:noFill/>
            <a:ln w="9525">
              <a:noFill/>
              <a:miter lim="800000"/>
              <a:headEnd/>
              <a:tailEnd/>
            </a:ln>
          </p:spPr>
        </p:pic>
        <p:pic>
          <p:nvPicPr>
            <p:cNvPr id="46101" name="Picture 43"/>
            <p:cNvPicPr>
              <a:picLocks noChangeAspect="1" noChangeArrowheads="1"/>
            </p:cNvPicPr>
            <p:nvPr/>
          </p:nvPicPr>
          <p:blipFill>
            <a:blip r:embed="rId12" cstate="print"/>
            <a:srcRect/>
            <a:stretch>
              <a:fillRect/>
            </a:stretch>
          </p:blipFill>
          <p:spPr bwMode="auto">
            <a:xfrm>
              <a:off x="5232" y="2979"/>
              <a:ext cx="348" cy="201"/>
            </a:xfrm>
            <a:prstGeom prst="rect">
              <a:avLst/>
            </a:prstGeom>
            <a:noFill/>
            <a:ln w="9525">
              <a:noFill/>
              <a:miter lim="800000"/>
              <a:headEnd/>
              <a:tailEnd/>
            </a:ln>
          </p:spPr>
        </p:pic>
        <p:pic>
          <p:nvPicPr>
            <p:cNvPr id="46102" name="Picture 44"/>
            <p:cNvPicPr>
              <a:picLocks noChangeAspect="1" noChangeArrowheads="1"/>
            </p:cNvPicPr>
            <p:nvPr/>
          </p:nvPicPr>
          <p:blipFill>
            <a:blip r:embed="rId13" cstate="print"/>
            <a:srcRect/>
            <a:stretch>
              <a:fillRect/>
            </a:stretch>
          </p:blipFill>
          <p:spPr bwMode="auto">
            <a:xfrm>
              <a:off x="4444" y="3055"/>
              <a:ext cx="399" cy="204"/>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81"/>
                                        </p:tgtEl>
                                        <p:attrNameLst>
                                          <p:attrName>style.visibility</p:attrName>
                                        </p:attrNameLst>
                                      </p:cBhvr>
                                      <p:to>
                                        <p:strVal val="visible"/>
                                      </p:to>
                                    </p:set>
                                    <p:animEffect transition="in" filter="fade">
                                      <p:cBhvr>
                                        <p:cTn id="12" dur="500"/>
                                        <p:tgtEl>
                                          <p:spTgt spid="399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82"/>
                                        </p:tgtEl>
                                        <p:attrNameLst>
                                          <p:attrName>style.visibility</p:attrName>
                                        </p:attrNameLst>
                                      </p:cBhvr>
                                      <p:to>
                                        <p:strVal val="visible"/>
                                      </p:to>
                                    </p:set>
                                    <p:animEffect transition="in" filter="fade">
                                      <p:cBhvr>
                                        <p:cTn id="17" dur="500"/>
                                        <p:tgtEl>
                                          <p:spTgt spid="399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83"/>
                                        </p:tgtEl>
                                        <p:attrNameLst>
                                          <p:attrName>style.visibility</p:attrName>
                                        </p:attrNameLst>
                                      </p:cBhvr>
                                      <p:to>
                                        <p:strVal val="visible"/>
                                      </p:to>
                                    </p:set>
                                    <p:animEffect transition="in" filter="fade">
                                      <p:cBhvr>
                                        <p:cTn id="22" dur="500"/>
                                        <p:tgtEl>
                                          <p:spTgt spid="399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66"/>
                                        </p:tgtEl>
                                        <p:attrNameLst>
                                          <p:attrName>style.visibility</p:attrName>
                                        </p:attrNameLst>
                                      </p:cBhvr>
                                      <p:to>
                                        <p:strVal val="visible"/>
                                      </p:to>
                                    </p:set>
                                    <p:animEffect transition="in" filter="fade">
                                      <p:cBhvr>
                                        <p:cTn id="27" dur="500"/>
                                        <p:tgtEl>
                                          <p:spTgt spid="399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948"/>
                                        </p:tgtEl>
                                        <p:attrNameLst>
                                          <p:attrName>style.visibility</p:attrName>
                                        </p:attrNameLst>
                                      </p:cBhvr>
                                      <p:to>
                                        <p:strVal val="visible"/>
                                      </p:to>
                                    </p:set>
                                    <p:animEffect transition="in" filter="fade">
                                      <p:cBhvr>
                                        <p:cTn id="30" dur="500"/>
                                        <p:tgtEl>
                                          <p:spTgt spid="39948"/>
                                        </p:tgtEl>
                                      </p:cBhvr>
                                    </p:animEffect>
                                  </p:childTnLst>
                                </p:cTn>
                              </p:par>
                              <p:par>
                                <p:cTn id="31" presetID="10" presetClass="entr" presetSubtype="0" fill="hold" nodeType="withEffect">
                                  <p:stCondLst>
                                    <p:cond delay="0"/>
                                  </p:stCondLst>
                                  <p:childTnLst>
                                    <p:set>
                                      <p:cBhvr>
                                        <p:cTn id="32" dur="1" fill="hold">
                                          <p:stCondLst>
                                            <p:cond delay="0"/>
                                          </p:stCondLst>
                                        </p:cTn>
                                        <p:tgtEl>
                                          <p:spTgt spid="39984"/>
                                        </p:tgtEl>
                                        <p:attrNameLst>
                                          <p:attrName>style.visibility</p:attrName>
                                        </p:attrNameLst>
                                      </p:cBhvr>
                                      <p:to>
                                        <p:strVal val="visible"/>
                                      </p:to>
                                    </p:set>
                                    <p:animEffect transition="in" filter="fade">
                                      <p:cBhvr>
                                        <p:cTn id="33" dur="500"/>
                                        <p:tgtEl>
                                          <p:spTgt spid="3998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nodePh="1">
                                  <p:stCondLst>
                                    <p:cond delay="0"/>
                                  </p:stCondLst>
                                  <p:endCondLst>
                                    <p:cond evt="begin" delay="0">
                                      <p:tn val="36"/>
                                    </p:cond>
                                  </p:endCondLst>
                                  <p:childTnLst>
                                    <p:set>
                                      <p:cBhvr>
                                        <p:cTn id="37" dur="1" fill="hold">
                                          <p:stCondLst>
                                            <p:cond delay="0"/>
                                          </p:stCondLst>
                                        </p:cTn>
                                        <p:tgtEl>
                                          <p:spTgt spid="39975"/>
                                        </p:tgtEl>
                                        <p:attrNameLst>
                                          <p:attrName>style.visibility</p:attrName>
                                        </p:attrNameLst>
                                      </p:cBhvr>
                                      <p:to>
                                        <p:strVal val="visible"/>
                                      </p:to>
                                    </p:set>
                                    <p:animEffect transition="in" filter="fade">
                                      <p:cBhvr>
                                        <p:cTn id="38" dur="500"/>
                                        <p:tgtEl>
                                          <p:spTgt spid="399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951"/>
                                        </p:tgtEl>
                                        <p:attrNameLst>
                                          <p:attrName>style.visibility</p:attrName>
                                        </p:attrNameLst>
                                      </p:cBhvr>
                                      <p:to>
                                        <p:strVal val="visible"/>
                                      </p:to>
                                    </p:set>
                                    <p:animEffect transition="in" filter="fade">
                                      <p:cBhvr>
                                        <p:cTn id="41" dur="500"/>
                                        <p:tgtEl>
                                          <p:spTgt spid="399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950"/>
                                        </p:tgtEl>
                                        <p:attrNameLst>
                                          <p:attrName>style.visibility</p:attrName>
                                        </p:attrNameLst>
                                      </p:cBhvr>
                                      <p:to>
                                        <p:strVal val="visible"/>
                                      </p:to>
                                    </p:set>
                                    <p:animEffect transition="in" filter="fade">
                                      <p:cBhvr>
                                        <p:cTn id="44" dur="500"/>
                                        <p:tgtEl>
                                          <p:spTgt spid="399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952"/>
                                        </p:tgtEl>
                                        <p:attrNameLst>
                                          <p:attrName>style.visibility</p:attrName>
                                        </p:attrNameLst>
                                      </p:cBhvr>
                                      <p:to>
                                        <p:strVal val="visible"/>
                                      </p:to>
                                    </p:set>
                                    <p:animEffect transition="in" filter="fade">
                                      <p:cBhvr>
                                        <p:cTn id="47" dur="500"/>
                                        <p:tgtEl>
                                          <p:spTgt spid="39952"/>
                                        </p:tgtEl>
                                      </p:cBhvr>
                                    </p:animEffect>
                                  </p:childTnLst>
                                </p:cTn>
                              </p:par>
                              <p:par>
                                <p:cTn id="48" presetID="10" presetClass="entr" presetSubtype="0" fill="hold" nodeType="withEffect">
                                  <p:stCondLst>
                                    <p:cond delay="0"/>
                                  </p:stCondLst>
                                  <p:childTnLst>
                                    <p:set>
                                      <p:cBhvr>
                                        <p:cTn id="49" dur="1" fill="hold">
                                          <p:stCondLst>
                                            <p:cond delay="0"/>
                                          </p:stCondLst>
                                        </p:cTn>
                                        <p:tgtEl>
                                          <p:spTgt spid="39963"/>
                                        </p:tgtEl>
                                        <p:attrNameLst>
                                          <p:attrName>style.visibility</p:attrName>
                                        </p:attrNameLst>
                                      </p:cBhvr>
                                      <p:to>
                                        <p:strVal val="visible"/>
                                      </p:to>
                                    </p:set>
                                    <p:animEffect transition="in" filter="fade">
                                      <p:cBhvr>
                                        <p:cTn id="50" dur="500"/>
                                        <p:tgtEl>
                                          <p:spTgt spid="3996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955"/>
                                        </p:tgtEl>
                                        <p:attrNameLst>
                                          <p:attrName>style.visibility</p:attrName>
                                        </p:attrNameLst>
                                      </p:cBhvr>
                                      <p:to>
                                        <p:strVal val="visible"/>
                                      </p:to>
                                    </p:set>
                                    <p:animEffect transition="in" filter="fade">
                                      <p:cBhvr>
                                        <p:cTn id="55" dur="500"/>
                                        <p:tgtEl>
                                          <p:spTgt spid="399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956"/>
                                        </p:tgtEl>
                                        <p:attrNameLst>
                                          <p:attrName>style.visibility</p:attrName>
                                        </p:attrNameLst>
                                      </p:cBhvr>
                                      <p:to>
                                        <p:strVal val="visible"/>
                                      </p:to>
                                    </p:set>
                                    <p:animEffect transition="in" filter="fade">
                                      <p:cBhvr>
                                        <p:cTn id="58" dur="500"/>
                                        <p:tgtEl>
                                          <p:spTgt spid="3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animBg="1"/>
      <p:bldP spid="39950" grpId="0" animBg="1"/>
      <p:bldP spid="39951" grpId="0" animBg="1"/>
      <p:bldP spid="39952" grpId="0"/>
      <p:bldP spid="39955" grpId="0" animBg="1"/>
      <p:bldP spid="39956" grpId="0" animBg="1"/>
      <p:bldP spid="39966" grpId="0" animBg="1"/>
      <p:bldP spid="3997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0" y="0"/>
            <a:ext cx="9144000" cy="6870700"/>
          </a:xfrm>
          <a:prstGeom prst="rect">
            <a:avLst/>
          </a:prstGeom>
          <a:gradFill rotWithShape="1">
            <a:gsLst>
              <a:gs pos="0">
                <a:srgbClr val="0038A8"/>
              </a:gs>
              <a:gs pos="100000">
                <a:srgbClr val="3A75C4"/>
              </a:gs>
            </a:gsLst>
            <a:lin ang="5400000" scaled="1"/>
          </a:gradFill>
          <a:ln w="9525">
            <a:noFill/>
            <a:miter lim="800000"/>
            <a:headEnd type="none" w="sm" len="sm"/>
            <a:tailEnd type="none" w="sm" len="sm"/>
          </a:ln>
        </p:spPr>
        <p:txBody>
          <a:bodyPr wrap="none" anchor="ctr"/>
          <a:lstStyle/>
          <a:p>
            <a:pPr algn="ctr"/>
            <a:endParaRPr lang="en-US"/>
          </a:p>
        </p:txBody>
      </p:sp>
      <p:pic>
        <p:nvPicPr>
          <p:cNvPr id="50178" name="Picture 6" descr="Boeing_white_largePPT"/>
          <p:cNvPicPr>
            <a:picLocks noChangeAspect="1" noChangeArrowheads="1"/>
          </p:cNvPicPr>
          <p:nvPr/>
        </p:nvPicPr>
        <p:blipFill>
          <a:blip r:embed="rId2" cstate="print"/>
          <a:srcRect/>
          <a:stretch>
            <a:fillRect/>
          </a:stretch>
        </p:blipFill>
        <p:spPr bwMode="auto">
          <a:xfrm>
            <a:off x="2719388" y="2968625"/>
            <a:ext cx="3692525" cy="895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10"/>
          </p:nvPr>
        </p:nvSpPr>
        <p:spPr>
          <a:noFill/>
        </p:spPr>
        <p:txBody>
          <a:bodyPr/>
          <a:lstStyle/>
          <a:p>
            <a:fld id="{0994BE46-B953-4060-BB60-2BAB1BF65E9A}" type="slidenum">
              <a:rPr lang="en-US" smtClean="0"/>
              <a:pPr/>
              <a:t>6</a:t>
            </a:fld>
            <a:endParaRPr lang="en-US" smtClean="0"/>
          </a:p>
        </p:txBody>
      </p:sp>
      <p:sp>
        <p:nvSpPr>
          <p:cNvPr id="15362" name="Title 7"/>
          <p:cNvSpPr>
            <a:spLocks noGrp="1"/>
          </p:cNvSpPr>
          <p:nvPr>
            <p:ph type="title" idx="4294967295"/>
          </p:nvPr>
        </p:nvSpPr>
        <p:spPr>
          <a:xfrm>
            <a:off x="414338" y="349250"/>
            <a:ext cx="8301037" cy="442913"/>
          </a:xfrm>
        </p:spPr>
        <p:txBody>
          <a:bodyPr/>
          <a:lstStyle/>
          <a:p>
            <a:pPr eaLnBrk="1" hangingPunct="1"/>
            <a:r>
              <a:rPr lang="en-US" dirty="0" smtClean="0"/>
              <a:t>Overview of Study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202247"/>
            <a:ext cx="8301037" cy="5521512"/>
          </a:xfrm>
        </p:spPr>
        <p:txBody>
          <a:bodyPr/>
          <a:lstStyle/>
          <a:p>
            <a:pPr marL="342900" indent="-342900" eaLnBrk="1" hangingPunct="1"/>
            <a:r>
              <a:rPr lang="en-US" dirty="0" smtClean="0"/>
              <a:t>Create a </a:t>
            </a:r>
            <a:r>
              <a:rPr lang="en-US" dirty="0" smtClean="0">
                <a:solidFill>
                  <a:srgbClr val="9E1B32"/>
                </a:solidFill>
              </a:rPr>
              <a:t>comprehensive and enduring vision of CFD </a:t>
            </a:r>
            <a:r>
              <a:rPr lang="en-US" dirty="0" smtClean="0"/>
              <a:t>technology and capabilities:</a:t>
            </a:r>
          </a:p>
          <a:p>
            <a:pPr marL="682625" lvl="1" indent="-341313" eaLnBrk="1" hangingPunct="1"/>
            <a:r>
              <a:rPr lang="en-US" dirty="0" smtClean="0"/>
              <a:t>Define/develop CFD requirements</a:t>
            </a:r>
          </a:p>
          <a:p>
            <a:pPr marL="682625" lvl="1" indent="-341313" eaLnBrk="1" hangingPunct="1"/>
            <a:r>
              <a:rPr lang="en-US" dirty="0" smtClean="0"/>
              <a:t>Identify shortcomings and impediments</a:t>
            </a:r>
          </a:p>
          <a:p>
            <a:pPr marL="682625" lvl="1" indent="-341313" eaLnBrk="1" hangingPunct="1"/>
            <a:r>
              <a:rPr lang="en-US" dirty="0" smtClean="0"/>
              <a:t>Develop a long-term, actionable research plan</a:t>
            </a:r>
          </a:p>
          <a:p>
            <a:pPr marL="682625" lvl="1" indent="-341313" eaLnBrk="1" hangingPunct="1"/>
            <a:r>
              <a:rPr lang="en-US" dirty="0" smtClean="0"/>
              <a:t>Develop a detailed technology development roadmap to</a:t>
            </a:r>
          </a:p>
          <a:p>
            <a:pPr marL="1143000" lvl="2" indent="-228600" eaLnBrk="1" hangingPunct="1"/>
            <a:r>
              <a:rPr lang="en-US" sz="2000" dirty="0" smtClean="0"/>
              <a:t>capture anticipated technology trends and future technological challenges,</a:t>
            </a:r>
          </a:p>
          <a:p>
            <a:pPr marL="1143000" lvl="2" indent="-228600" eaLnBrk="1" hangingPunct="1"/>
            <a:r>
              <a:rPr lang="en-US" sz="2000" dirty="0" smtClean="0"/>
              <a:t>guide investments for long-term research activities,</a:t>
            </a:r>
          </a:p>
          <a:p>
            <a:pPr marL="1143000" lvl="2" indent="-228600" eaLnBrk="1" hangingPunct="1"/>
            <a:endParaRPr lang="en-US" sz="2000" dirty="0" smtClean="0"/>
          </a:p>
          <a:p>
            <a:pPr marL="1143000" lvl="2" indent="-228600" eaLnBrk="1" hangingPunct="1"/>
            <a:endParaRPr lang="en-US" sz="2000" dirty="0" smtClean="0"/>
          </a:p>
          <a:p>
            <a:pPr marL="1143000" lvl="2" indent="-228600" eaLnBrk="1" hangingPunct="1"/>
            <a:endParaRPr lang="en-US" sz="2000" dirty="0" smtClean="0"/>
          </a:p>
          <a:p>
            <a:pPr marL="1143000" lvl="2" indent="-228600" eaLnBrk="1" hangingPunct="1">
              <a:buNone/>
            </a:pPr>
            <a:endParaRPr lang="en-US" sz="2000" dirty="0" smtClean="0"/>
          </a:p>
          <a:p>
            <a:pPr marL="1143000" lvl="2" indent="-228600" eaLnBrk="1" hangingPunct="1"/>
            <a:r>
              <a:rPr lang="en-US" sz="2000" dirty="0" smtClean="0"/>
              <a:t>and provide focus to the broader CFD community for future research activities</a:t>
            </a:r>
          </a:p>
          <a:p>
            <a:pPr marL="549275" lvl="1" indent="-342900" eaLnBrk="1" hangingPunct="1"/>
            <a:endParaRPr lang="en-US" sz="1600" dirty="0" smtClean="0"/>
          </a:p>
        </p:txBody>
      </p:sp>
      <p:sp>
        <p:nvSpPr>
          <p:cNvPr id="5" name="Content Placeholder 8"/>
          <p:cNvSpPr txBox="1">
            <a:spLocks/>
          </p:cNvSpPr>
          <p:nvPr/>
        </p:nvSpPr>
        <p:spPr bwMode="auto">
          <a:xfrm>
            <a:off x="1844475" y="4383272"/>
            <a:ext cx="7149947" cy="13849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820738">
              <a:lnSpc>
                <a:spcPct val="90000"/>
              </a:lnSpc>
              <a:spcBef>
                <a:spcPct val="30000"/>
              </a:spcBef>
              <a:buClr>
                <a:schemeClr val="tx2"/>
              </a:buClr>
            </a:pPr>
            <a:r>
              <a:rPr lang="en-US" sz="2000" i="1" dirty="0" smtClean="0"/>
              <a:t>“… the roadmap </a:t>
            </a:r>
            <a:r>
              <a:rPr lang="en-US" sz="2000" i="1" dirty="0" smtClean="0">
                <a:solidFill>
                  <a:srgbClr val="9E1B32"/>
                </a:solidFill>
              </a:rPr>
              <a:t>will </a:t>
            </a:r>
            <a:r>
              <a:rPr lang="en-US" sz="2000" i="1" u="sng" dirty="0" smtClean="0">
                <a:solidFill>
                  <a:srgbClr val="9E1B32"/>
                </a:solidFill>
              </a:rPr>
              <a:t>aid and support </a:t>
            </a:r>
            <a:r>
              <a:rPr lang="en-US" sz="2000" i="1" dirty="0" smtClean="0">
                <a:solidFill>
                  <a:srgbClr val="9E1B32"/>
                </a:solidFill>
              </a:rPr>
              <a:t>NASA’s long-range research planning of FAP program elements </a:t>
            </a:r>
            <a:r>
              <a:rPr lang="en-US" sz="2000" i="1" dirty="0" smtClean="0"/>
              <a:t>and exploit developments in physical modeling, numerical methods, software, and computer hardware </a:t>
            </a:r>
            <a:r>
              <a:rPr lang="en-US" sz="2000" i="1" dirty="0" smtClean="0">
                <a:solidFill>
                  <a:srgbClr val="9E1B32"/>
                </a:solidFill>
              </a:rPr>
              <a:t>to develop a system-level view of the technology </a:t>
            </a:r>
            <a:r>
              <a:rPr lang="en-US" sz="2000" i="1" dirty="0" smtClean="0"/>
              <a:t>required for a 2030 CFD code”</a:t>
            </a:r>
            <a:endParaRPr kumimoji="0" lang="en-US" sz="2000" b="0" i="1"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6945313" y="6532563"/>
            <a:ext cx="1782762" cy="246062"/>
          </a:xfrm>
          <a:prstGeom prst="rect">
            <a:avLst/>
          </a:prstGeom>
          <a:noFill/>
          <a:ln w="9525">
            <a:noFill/>
            <a:miter lim="800000"/>
            <a:headEnd/>
            <a:tailEnd/>
          </a:ln>
        </p:spPr>
        <p:txBody>
          <a:bodyPr lIns="9144" tIns="9144" rIns="9144" bIns="9144" anchor="b"/>
          <a:lstStyle/>
          <a:p>
            <a:pPr algn="r" eaLnBrk="0" hangingPunct="0"/>
            <a:fld id="{6E7AC1AD-E6A6-451F-8D6B-9C414C0ACFC8}" type="slidenum">
              <a:rPr lang="en-US" sz="1400" b="1"/>
              <a:pPr algn="r" eaLnBrk="0" hangingPunct="0"/>
              <a:t>7</a:t>
            </a:fld>
            <a:endParaRPr lang="en-US" sz="1400" b="1"/>
          </a:p>
        </p:txBody>
      </p:sp>
      <p:sp>
        <p:nvSpPr>
          <p:cNvPr id="13314" name="Title 7"/>
          <p:cNvSpPr>
            <a:spLocks noGrp="1"/>
          </p:cNvSpPr>
          <p:nvPr>
            <p:ph type="title" idx="4294967295"/>
          </p:nvPr>
        </p:nvSpPr>
        <p:spPr>
          <a:xfrm>
            <a:off x="414338" y="348965"/>
            <a:ext cx="8301037" cy="443198"/>
          </a:xfrm>
        </p:spPr>
        <p:txBody>
          <a:bodyPr/>
          <a:lstStyle/>
          <a:p>
            <a:pPr eaLnBrk="1" hangingPunct="1"/>
            <a:r>
              <a:rPr lang="en-US" dirty="0" smtClean="0"/>
              <a:t>Overview of Study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313757"/>
            <a:ext cx="8301037" cy="5115246"/>
          </a:xfrm>
        </p:spPr>
        <p:txBody>
          <a:bodyPr/>
          <a:lstStyle/>
          <a:p>
            <a:pPr marL="342900" indent="-342900" eaLnBrk="1" hangingPunct="1">
              <a:spcBef>
                <a:spcPts val="300"/>
              </a:spcBef>
            </a:pPr>
            <a:r>
              <a:rPr lang="en-US" dirty="0" smtClean="0"/>
              <a:t>Develop and execute a comprehensive </a:t>
            </a:r>
            <a:r>
              <a:rPr lang="en-US" dirty="0" smtClean="0">
                <a:solidFill>
                  <a:srgbClr val="9E1B32"/>
                </a:solidFill>
              </a:rPr>
              <a:t>CFD community survey </a:t>
            </a:r>
            <a:r>
              <a:rPr lang="en-US" dirty="0" smtClean="0"/>
              <a:t>to refine the technical requirements, gaps, and impediments</a:t>
            </a:r>
          </a:p>
          <a:p>
            <a:pPr marL="342900" indent="-342900" eaLnBrk="1" hangingPunct="1">
              <a:spcBef>
                <a:spcPts val="1200"/>
              </a:spcBef>
            </a:pPr>
            <a:r>
              <a:rPr lang="en-US" dirty="0" smtClean="0"/>
              <a:t>Based on the refined vision, hold a </a:t>
            </a:r>
            <a:r>
              <a:rPr lang="en-US" dirty="0" smtClean="0">
                <a:solidFill>
                  <a:srgbClr val="9E1B32"/>
                </a:solidFill>
              </a:rPr>
              <a:t>CFD workshop </a:t>
            </a:r>
            <a:r>
              <a:rPr lang="en-US" dirty="0" smtClean="0"/>
              <a:t>among subject matter experts within industry, government, and academia to:</a:t>
            </a:r>
          </a:p>
          <a:p>
            <a:pPr marL="682625" lvl="1" indent="-341313" eaLnBrk="1" hangingPunct="1">
              <a:spcBef>
                <a:spcPts val="300"/>
              </a:spcBef>
            </a:pPr>
            <a:r>
              <a:rPr lang="en-US" dirty="0" smtClean="0"/>
              <a:t>Get a definitive view on the relative priorities and importance of the impediments that need to be overcome</a:t>
            </a:r>
          </a:p>
          <a:p>
            <a:pPr marL="682625" lvl="1" indent="-341313" eaLnBrk="1" hangingPunct="1">
              <a:spcBef>
                <a:spcPts val="300"/>
              </a:spcBef>
            </a:pPr>
            <a:r>
              <a:rPr lang="en-US" dirty="0" smtClean="0"/>
              <a:t>Develop realistic options for technical approaches and ideas for improving the CFD capability</a:t>
            </a:r>
          </a:p>
          <a:p>
            <a:pPr marL="682625" lvl="1" indent="-341313" eaLnBrk="1" hangingPunct="1">
              <a:spcBef>
                <a:spcPts val="300"/>
              </a:spcBef>
            </a:pPr>
            <a:r>
              <a:rPr lang="en-US" dirty="0" smtClean="0"/>
              <a:t>Assemble suggested plans for maturing CFD technologies through the Technology Readiness Level (TRL) scale, including requirements for validation and computational resources</a:t>
            </a:r>
          </a:p>
          <a:p>
            <a:pPr marL="682625" lvl="1" indent="-341313" eaLnBrk="1" hangingPunct="1">
              <a:spcBef>
                <a:spcPts val="300"/>
              </a:spcBef>
            </a:pPr>
            <a:r>
              <a:rPr lang="en-US" dirty="0" smtClean="0"/>
              <a:t>Develop a preliminary timeline for research</a:t>
            </a:r>
          </a:p>
          <a:p>
            <a:pPr marL="342900" indent="-342900" eaLnBrk="1" hangingPunct="1">
              <a:spcBef>
                <a:spcPts val="1200"/>
              </a:spcBef>
            </a:pPr>
            <a:r>
              <a:rPr lang="en-US" dirty="0" smtClean="0"/>
              <a:t>Develop and deliver a </a:t>
            </a:r>
            <a:r>
              <a:rPr lang="en-US" dirty="0" smtClean="0">
                <a:solidFill>
                  <a:srgbClr val="9E1B32"/>
                </a:solidFill>
              </a:rPr>
              <a:t>final report summarizing findings and recommendations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8</a:t>
            </a:fld>
            <a:endParaRPr lang="en-US" smtClean="0"/>
          </a:p>
        </p:txBody>
      </p:sp>
      <p:sp>
        <p:nvSpPr>
          <p:cNvPr id="17410" name="Title 7"/>
          <p:cNvSpPr>
            <a:spLocks noGrp="1"/>
          </p:cNvSpPr>
          <p:nvPr>
            <p:ph type="title" idx="4294967295"/>
          </p:nvPr>
        </p:nvSpPr>
        <p:spPr>
          <a:xfrm>
            <a:off x="414338" y="348965"/>
            <a:ext cx="8301037" cy="443198"/>
          </a:xfrm>
        </p:spPr>
        <p:txBody>
          <a:bodyPr/>
          <a:lstStyle/>
          <a:p>
            <a:pPr eaLnBrk="1" hangingPunct="1"/>
            <a:r>
              <a:rPr lang="en-US" dirty="0" smtClean="0"/>
              <a:t>Overview of Study </a:t>
            </a:r>
            <a:r>
              <a:rPr lang="en-US" sz="1200" dirty="0" smtClean="0">
                <a:solidFill>
                  <a:schemeClr val="bg1">
                    <a:lumMod val="50000"/>
                  </a:schemeClr>
                </a:solidFill>
              </a:rPr>
              <a:t>CONTINUED</a:t>
            </a:r>
          </a:p>
        </p:txBody>
      </p:sp>
      <p:sp>
        <p:nvSpPr>
          <p:cNvPr id="2" name="Content Placeholder 8"/>
          <p:cNvSpPr>
            <a:spLocks noGrp="1"/>
          </p:cNvSpPr>
          <p:nvPr>
            <p:ph idx="4294967295"/>
          </p:nvPr>
        </p:nvSpPr>
        <p:spPr>
          <a:xfrm>
            <a:off x="414338" y="1323975"/>
            <a:ext cx="8301037" cy="5299912"/>
          </a:xfrm>
        </p:spPr>
        <p:txBody>
          <a:bodyPr/>
          <a:lstStyle/>
          <a:p>
            <a:pPr marL="342900" indent="-342900" eaLnBrk="1" hangingPunct="1"/>
            <a:r>
              <a:rPr lang="en-US" sz="2400" dirty="0" smtClean="0">
                <a:solidFill>
                  <a:srgbClr val="9E1B32"/>
                </a:solidFill>
              </a:rPr>
              <a:t>Key NASA Questions</a:t>
            </a:r>
            <a:r>
              <a:rPr lang="en-US" sz="2400" dirty="0" smtClean="0"/>
              <a:t>:</a:t>
            </a:r>
          </a:p>
          <a:p>
            <a:pPr marL="682625" lvl="1" indent="-341313">
              <a:buFont typeface="+mj-lt"/>
              <a:buAutoNum type="arabicPeriod"/>
            </a:pPr>
            <a:r>
              <a:rPr lang="en-US" dirty="0" smtClean="0"/>
              <a:t>What hardware requirements and software attributes will characterize an advanced “Vision 2030” CFD code that is used to routinely compute complex turbulent flows, involving flow separation, at subsonic, supersonic, and hypersonic speeds, and exhibits greater robustness than current technology?</a:t>
            </a:r>
          </a:p>
          <a:p>
            <a:pPr marL="682625" lvl="1" indent="-341313">
              <a:buFont typeface="+mj-lt"/>
              <a:buAutoNum type="arabicPeriod"/>
            </a:pPr>
            <a:r>
              <a:rPr lang="en-US" dirty="0" smtClean="0"/>
              <a:t>How many orders of magnitude faster (time-to-solution), as compared with current capabilities, will 2030 CFD technology be?</a:t>
            </a:r>
          </a:p>
          <a:p>
            <a:pPr marL="682625" lvl="1" indent="-341313">
              <a:buFont typeface="+mj-lt"/>
              <a:buAutoNum type="arabicPeriod"/>
            </a:pPr>
            <a:r>
              <a:rPr lang="en-US" dirty="0" smtClean="0"/>
              <a:t>What will be the fundamental elements of 2030 turbulence models, and for what classes of problems will they be reliable?</a:t>
            </a:r>
          </a:p>
          <a:p>
            <a:pPr marL="682625" lvl="1" indent="-341313">
              <a:buFont typeface="+mj-lt"/>
              <a:buAutoNum type="arabicPeriod"/>
            </a:pPr>
            <a:r>
              <a:rPr lang="en-US" dirty="0" smtClean="0"/>
              <a:t>What are the principal impediments, both modeling and algorithmic, that must be overcome to achieve the 2030 CFD vision?</a:t>
            </a:r>
          </a:p>
          <a:p>
            <a:pPr marL="682625" lvl="1" indent="-341313">
              <a:buFont typeface="+mj-lt"/>
              <a:buAutoNum type="arabicPeriod"/>
            </a:pPr>
            <a:r>
              <a:rPr lang="en-US" dirty="0" smtClean="0"/>
              <a:t>What high-risk/high-yield obstacles remain as enduring and daunting challenges that should be the focus of long-range efforts by NASA?</a:t>
            </a:r>
          </a:p>
          <a:p>
            <a:pPr marL="549275" lvl="1" indent="-342900" eaLnBrk="1" hangingPunct="1"/>
            <a:endParaRPr lang="en-US" sz="1800" dirty="0" smtClean="0"/>
          </a:p>
          <a:p>
            <a:pPr marL="549275" lvl="1" indent="-342900" eaLnBrk="1" hangingPunct="1"/>
            <a:endParaRPr lang="en-US" sz="16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n-US" dirty="0" smtClean="0"/>
              <a:t>Findings</a:t>
            </a:r>
            <a:endParaRPr lang="en-US" sz="1200" dirty="0" smtClean="0">
              <a:solidFill>
                <a:schemeClr val="bg1">
                  <a:lumMod val="50000"/>
                </a:schemeClr>
              </a:solidFill>
            </a:endParaRPr>
          </a:p>
        </p:txBody>
      </p:sp>
      <p:sp>
        <p:nvSpPr>
          <p:cNvPr id="2" name="Content Placeholder 8"/>
          <p:cNvSpPr>
            <a:spLocks noGrp="1"/>
          </p:cNvSpPr>
          <p:nvPr>
            <p:ph idx="1"/>
          </p:nvPr>
        </p:nvSpPr>
        <p:spPr>
          <a:xfrm>
            <a:off x="414338" y="1295400"/>
            <a:ext cx="8301037" cy="5078313"/>
          </a:xfrm>
        </p:spPr>
        <p:txBody>
          <a:bodyPr/>
          <a:lstStyle/>
          <a:p>
            <a:pPr marL="342900" indent="-342900" eaLnBrk="1" hangingPunct="1">
              <a:buFont typeface="+mj-lt"/>
              <a:buAutoNum type="arabicPeriod"/>
            </a:pPr>
            <a:r>
              <a:rPr lang="en-US" sz="2000" dirty="0" smtClean="0">
                <a:solidFill>
                  <a:srgbClr val="9E1B32"/>
                </a:solidFill>
              </a:rPr>
              <a:t>NASA investment </a:t>
            </a:r>
            <a:r>
              <a:rPr lang="en-US" sz="2000" dirty="0" smtClean="0"/>
              <a:t>in basic research and technology development for simulation-based analysis and design </a:t>
            </a:r>
            <a:r>
              <a:rPr lang="en-US" sz="2000" dirty="0" smtClean="0">
                <a:solidFill>
                  <a:srgbClr val="9E1B32"/>
                </a:solidFill>
              </a:rPr>
              <a:t>has declined significantly in the last decade and must be reinvigorated </a:t>
            </a:r>
            <a:r>
              <a:rPr lang="en-US" sz="2000" dirty="0" smtClean="0"/>
              <a:t>if substantial advances in simulation capability are to be achieved.</a:t>
            </a:r>
          </a:p>
          <a:p>
            <a:pPr marL="685800" lvl="1" indent="-342900" eaLnBrk="1" hangingPunct="1"/>
            <a:r>
              <a:rPr lang="en-US" dirty="0" smtClean="0"/>
              <a:t>Physics-based simulation is a cross-cutting technology that impacts all of NASA aeronautics missions and vehicle classes – </a:t>
            </a:r>
            <a:r>
              <a:rPr lang="en-US" i="1" dirty="0" smtClean="0"/>
              <a:t>NAE Decadal Survey</a:t>
            </a:r>
          </a:p>
          <a:p>
            <a:pPr marL="685800" lvl="1" indent="-342900" eaLnBrk="1" hangingPunct="1"/>
            <a:r>
              <a:rPr lang="en-US" dirty="0" smtClean="0"/>
              <a:t>Advances in simulation capabilities are often driven by the requirement of short-term impact, or in response to simulation failure on a program </a:t>
            </a:r>
            <a:r>
              <a:rPr lang="en-US" dirty="0" smtClean="0">
                <a:sym typeface="Wingdings" pitchFamily="2" charset="2"/>
              </a:rPr>
              <a:t> </a:t>
            </a:r>
            <a:r>
              <a:rPr lang="en-US" i="1" dirty="0" smtClean="0">
                <a:sym typeface="Wingdings" pitchFamily="2" charset="2"/>
              </a:rPr>
              <a:t>results in incremental improvements to CFD software</a:t>
            </a:r>
          </a:p>
          <a:p>
            <a:pPr marL="685800" lvl="1" indent="-342900" eaLnBrk="1" hangingPunct="1"/>
            <a:r>
              <a:rPr lang="en-US" dirty="0" smtClean="0"/>
              <a:t>International government agencies (e.g., DLR, ONERA) routinely have base research and technology (R/T) elements as part of their long-term technology strategies</a:t>
            </a:r>
          </a:p>
          <a:p>
            <a:pPr marL="685800" lvl="1" indent="-342900" eaLnBrk="1" hangingPunct="1"/>
            <a:r>
              <a:rPr lang="en-US" dirty="0" smtClean="0"/>
              <a:t>NASA’s Revolutionary Computational </a:t>
            </a:r>
            <a:r>
              <a:rPr lang="en-US" dirty="0" err="1" smtClean="0"/>
              <a:t>Aerosciences</a:t>
            </a:r>
            <a:r>
              <a:rPr lang="en-US" dirty="0" smtClean="0"/>
              <a:t> (RCA) project is a step in the right direction </a:t>
            </a:r>
            <a:r>
              <a:rPr lang="en-US" i="1" dirty="0" smtClean="0">
                <a:solidFill>
                  <a:srgbClr val="9E1B32"/>
                </a:solidFill>
              </a:rPr>
              <a:t>and should be maintained and expanded</a:t>
            </a:r>
            <a:endParaRPr lang="en-US" sz="1600" dirty="0" smtClean="0"/>
          </a:p>
        </p:txBody>
      </p:sp>
      <p:sp>
        <p:nvSpPr>
          <p:cNvPr id="17409" name="Rectangle 7"/>
          <p:cNvSpPr>
            <a:spLocks noGrp="1" noChangeArrowheads="1"/>
          </p:cNvSpPr>
          <p:nvPr>
            <p:ph type="sldNum" sz="quarter" idx="10"/>
          </p:nvPr>
        </p:nvSpPr>
        <p:spPr>
          <a:noFill/>
        </p:spPr>
        <p:txBody>
          <a:bodyPr/>
          <a:lstStyle/>
          <a:p>
            <a:fld id="{99DF7042-26C4-4BB0-967A-E532EB707FE9}" type="slidenum">
              <a:rPr lang="en-US" smtClean="0"/>
              <a:pPr/>
              <a:t>9</a:t>
            </a:fld>
            <a:endParaRPr lang="en-US"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aST_Template_PRORIETARY">
  <a:themeElements>
    <a:clrScheme name="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fontScheme name="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adientBar_IdentityBar_QUESTIONS 1">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docProps/app.xml><?xml version="1.0" encoding="utf-8"?>
<Properties xmlns="http://schemas.openxmlformats.org/officeDocument/2006/extended-properties" xmlns:vt="http://schemas.openxmlformats.org/officeDocument/2006/docPropsVTypes">
  <Template>FaST_Template_PRORIETARY</Template>
  <TotalTime>6125</TotalTime>
  <Words>5198</Words>
  <Application>Microsoft Office PowerPoint</Application>
  <PresentationFormat>On-screen Show (4:3)</PresentationFormat>
  <Paragraphs>775</Paragraphs>
  <Slides>56</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FaST_Template_PRORIETARY</vt:lpstr>
      <vt:lpstr>Document</vt:lpstr>
      <vt:lpstr>NASA Vision 2030 CFD Code Final Technical Review  Contract # NNL08AA16B (Order # NNL12AD05T) Deliverable # 6  November 14, 2013 NASA Langley Research Center</vt:lpstr>
      <vt:lpstr>Outline</vt:lpstr>
      <vt:lpstr>Acknowledgments</vt:lpstr>
      <vt:lpstr>Introductions</vt:lpstr>
      <vt:lpstr>Overview of Study</vt:lpstr>
      <vt:lpstr>Overview of Study CONTINUED</vt:lpstr>
      <vt:lpstr>Overview of Study CONTINUED</vt:lpstr>
      <vt:lpstr>Overview of Study CONTINUED</vt:lpstr>
      <vt:lpstr>Findings</vt:lpstr>
      <vt:lpstr>Findings CONTINUED</vt:lpstr>
      <vt:lpstr>Findings CONTINUED</vt:lpstr>
      <vt:lpstr>Case Study: LES Cost Estimates</vt:lpstr>
      <vt:lpstr>Findings CONTINUED</vt:lpstr>
      <vt:lpstr>Findings CONTINUED</vt:lpstr>
      <vt:lpstr>Case Study: Scalable Solvers</vt:lpstr>
      <vt:lpstr>Findings CONTINUED</vt:lpstr>
      <vt:lpstr>Findings CONTINUED</vt:lpstr>
      <vt:lpstr>Vision of CFD in 2030</vt:lpstr>
      <vt:lpstr>Grand Challenge Problems</vt:lpstr>
      <vt:lpstr>LES of a Powered Aircraft Configuration Across the Full Flight Envelope</vt:lpstr>
      <vt:lpstr> Off-Design Turbofan Engine Transient Simulation</vt:lpstr>
      <vt:lpstr>MDAO of a Highly-Flexible Advanced Aircraft Configuration</vt:lpstr>
      <vt:lpstr> Probabilistic Analysis of a Space Access Vehicle  </vt:lpstr>
      <vt:lpstr>Slide 24</vt:lpstr>
      <vt:lpstr>Recommendations</vt:lpstr>
      <vt:lpstr>Recommendations CONTINUED</vt:lpstr>
      <vt:lpstr>Recommendations CONTINUED</vt:lpstr>
      <vt:lpstr>Recommendations CONTINUED</vt:lpstr>
      <vt:lpstr>Recommendations CONTINUED</vt:lpstr>
      <vt:lpstr>Recommendations CONTINUED</vt:lpstr>
      <vt:lpstr>Case Study: Sponsored Research Institutes</vt:lpstr>
      <vt:lpstr>Recommendations CONTINUED</vt:lpstr>
      <vt:lpstr>Answers to the Key NASA Questions</vt:lpstr>
      <vt:lpstr>Answers to the Key NASA Questions CONTINUED</vt:lpstr>
      <vt:lpstr>Answers to the Key NASA Questions CONTINUED</vt:lpstr>
      <vt:lpstr>Answers to the Key NASA Questions CONTINUED</vt:lpstr>
      <vt:lpstr>Answers to the Key NASA Questions CONTINUED</vt:lpstr>
      <vt:lpstr>Answers to the Key NASA Questions CONTINUED</vt:lpstr>
      <vt:lpstr>Backup</vt:lpstr>
      <vt:lpstr>Thoughts on Revolutionary Approaches</vt:lpstr>
      <vt:lpstr>CFD Survey</vt:lpstr>
      <vt:lpstr>CFD Survey – What We Learned</vt:lpstr>
      <vt:lpstr>CFD Survey – What We Learned</vt:lpstr>
      <vt:lpstr>CFD Workshop</vt:lpstr>
      <vt:lpstr>CFD Workshop – Key Issues</vt:lpstr>
      <vt:lpstr>Team Structure</vt:lpstr>
      <vt:lpstr>Statement of Work 3.2 Initial Vision of 2030 CFD Code</vt:lpstr>
      <vt:lpstr>Statement of Work 3.3 Refined Vision of 2030 CFD Code</vt:lpstr>
      <vt:lpstr>Statement of Work 3.4 Mid-Term Review</vt:lpstr>
      <vt:lpstr>Statement of Work 3.5 Vision 2030 CFD Code Integrated Plan and Roadmap</vt:lpstr>
      <vt:lpstr>Statement of Work 3.6 Final Review</vt:lpstr>
      <vt:lpstr>Statement of Work 3.7 Final Report</vt:lpstr>
      <vt:lpstr>Deliverables</vt:lpstr>
      <vt:lpstr>Meeting &amp; Teleconference Schedule</vt:lpstr>
      <vt:lpstr>Technical Approach</vt:lpstr>
      <vt:lpstr>Slide 56</vt:lpstr>
    </vt:vector>
  </TitlesOfParts>
  <Company>The Boeing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M137571</dc:creator>
  <cp:lastModifiedBy>b0304091</cp:lastModifiedBy>
  <cp:revision>465</cp:revision>
  <dcterms:created xsi:type="dcterms:W3CDTF">2011-09-02T16:57:01Z</dcterms:created>
  <dcterms:modified xsi:type="dcterms:W3CDTF">2013-11-22T03:42:12Z</dcterms:modified>
</cp:coreProperties>
</file>